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9"/>
  </p:notesMasterIdLst>
  <p:handoutMasterIdLst>
    <p:handoutMasterId r:id="rId20"/>
  </p:handoutMasterIdLst>
  <p:sldIdLst>
    <p:sldId id="440" r:id="rId2"/>
    <p:sldId id="472" r:id="rId3"/>
    <p:sldId id="485" r:id="rId4"/>
    <p:sldId id="476" r:id="rId5"/>
    <p:sldId id="477" r:id="rId6"/>
    <p:sldId id="478" r:id="rId7"/>
    <p:sldId id="479" r:id="rId8"/>
    <p:sldId id="480" r:id="rId9"/>
    <p:sldId id="495" r:id="rId10"/>
    <p:sldId id="492" r:id="rId11"/>
    <p:sldId id="489" r:id="rId12"/>
    <p:sldId id="490" r:id="rId13"/>
    <p:sldId id="491" r:id="rId14"/>
    <p:sldId id="494" r:id="rId15"/>
    <p:sldId id="481" r:id="rId16"/>
    <p:sldId id="487" r:id="rId17"/>
    <p:sldId id="488" r:id="rId18"/>
  </p:sldIdLst>
  <p:sldSz cx="9144000" cy="6858000" type="screen4x3"/>
  <p:notesSz cx="6797675" cy="9928225"/>
  <p:defaultTextStyle>
    <a:defPPr>
      <a:defRPr lang="en-GB"/>
    </a:defPPr>
    <a:lvl1pPr algn="l" rtl="0" fontAlgn="base">
      <a:spcBef>
        <a:spcPct val="0"/>
      </a:spcBef>
      <a:spcAft>
        <a:spcPct val="0"/>
      </a:spcAft>
      <a:defRPr kern="1200">
        <a:solidFill>
          <a:schemeClr val="tx1"/>
        </a:solidFill>
        <a:latin typeface="Arial" charset="0"/>
        <a:ea typeface="ＭＳ Ｐゴシック" pitchFamily="27"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27"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27"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27"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27" charset="-128"/>
        <a:cs typeface="+mn-cs"/>
      </a:defRPr>
    </a:lvl5pPr>
    <a:lvl6pPr marL="2286000" algn="l" defTabSz="914400" rtl="0" eaLnBrk="1" latinLnBrk="0" hangingPunct="1">
      <a:defRPr kern="1200">
        <a:solidFill>
          <a:schemeClr val="tx1"/>
        </a:solidFill>
        <a:latin typeface="Arial" charset="0"/>
        <a:ea typeface="ＭＳ Ｐゴシック" pitchFamily="27" charset="-128"/>
        <a:cs typeface="+mn-cs"/>
      </a:defRPr>
    </a:lvl6pPr>
    <a:lvl7pPr marL="2743200" algn="l" defTabSz="914400" rtl="0" eaLnBrk="1" latinLnBrk="0" hangingPunct="1">
      <a:defRPr kern="1200">
        <a:solidFill>
          <a:schemeClr val="tx1"/>
        </a:solidFill>
        <a:latin typeface="Arial" charset="0"/>
        <a:ea typeface="ＭＳ Ｐゴシック" pitchFamily="27" charset="-128"/>
        <a:cs typeface="+mn-cs"/>
      </a:defRPr>
    </a:lvl7pPr>
    <a:lvl8pPr marL="3200400" algn="l" defTabSz="914400" rtl="0" eaLnBrk="1" latinLnBrk="0" hangingPunct="1">
      <a:defRPr kern="1200">
        <a:solidFill>
          <a:schemeClr val="tx1"/>
        </a:solidFill>
        <a:latin typeface="Arial" charset="0"/>
        <a:ea typeface="ＭＳ Ｐゴシック" pitchFamily="27" charset="-128"/>
        <a:cs typeface="+mn-cs"/>
      </a:defRPr>
    </a:lvl8pPr>
    <a:lvl9pPr marL="3657600" algn="l" defTabSz="914400" rtl="0" eaLnBrk="1" latinLnBrk="0" hangingPunct="1">
      <a:defRPr kern="1200">
        <a:solidFill>
          <a:schemeClr val="tx1"/>
        </a:solidFill>
        <a:latin typeface="Arial" charset="0"/>
        <a:ea typeface="ＭＳ Ｐゴシック" pitchFamily="27"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a:srgbClr val="DDDDDD"/>
    <a:srgbClr val="8AC2E6"/>
    <a:srgbClr val="0078BC"/>
    <a:srgbClr val="57BFCF"/>
    <a:srgbClr val="004D95"/>
    <a:srgbClr val="BCCEC4"/>
    <a:srgbClr val="2EC8D5"/>
    <a:srgbClr val="578F15"/>
    <a:srgbClr val="97E4E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51" autoAdjust="0"/>
    <p:restoredTop sz="86387" autoAdjust="0"/>
  </p:normalViewPr>
  <p:slideViewPr>
    <p:cSldViewPr>
      <p:cViewPr varScale="1">
        <p:scale>
          <a:sx n="98" d="100"/>
          <a:sy n="98" d="100"/>
        </p:scale>
        <p:origin x="-1284" y="-90"/>
      </p:cViewPr>
      <p:guideLst>
        <p:guide orient="horz" pos="2160"/>
        <p:guide pos="2880"/>
      </p:guideLst>
    </p:cSldViewPr>
  </p:slideViewPr>
  <p:outlineViewPr>
    <p:cViewPr>
      <p:scale>
        <a:sx n="33" d="100"/>
        <a:sy n="33" d="100"/>
      </p:scale>
      <p:origin x="0" y="1296"/>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mn-ea"/>
              </a:defRPr>
            </a:lvl1pPr>
          </a:lstStyle>
          <a:p>
            <a:pPr>
              <a:defRPr/>
            </a:pPr>
            <a:endParaRPr lang="en-GB"/>
          </a:p>
        </p:txBody>
      </p:sp>
      <p:sp>
        <p:nvSpPr>
          <p:cNvPr id="40963" name="Rectangle 3"/>
          <p:cNvSpPr>
            <a:spLocks noGrp="1" noChangeArrowheads="1"/>
          </p:cNvSpPr>
          <p:nvPr>
            <p:ph type="dt" sz="quarter" idx="1"/>
          </p:nvPr>
        </p:nvSpPr>
        <p:spPr bwMode="auto">
          <a:xfrm>
            <a:off x="3850443"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mn-ea"/>
              </a:defRPr>
            </a:lvl1pPr>
          </a:lstStyle>
          <a:p>
            <a:pPr>
              <a:defRPr/>
            </a:pPr>
            <a:endParaRPr lang="en-GB"/>
          </a:p>
        </p:txBody>
      </p:sp>
      <p:sp>
        <p:nvSpPr>
          <p:cNvPr id="40964" name="Rectangle 4"/>
          <p:cNvSpPr>
            <a:spLocks noGrp="1" noChangeArrowheads="1"/>
          </p:cNvSpPr>
          <p:nvPr>
            <p:ph type="ftr" sz="quarter" idx="2"/>
          </p:nvPr>
        </p:nvSpPr>
        <p:spPr bwMode="auto">
          <a:xfrm>
            <a:off x="0"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mn-ea"/>
              </a:defRPr>
            </a:lvl1pPr>
          </a:lstStyle>
          <a:p>
            <a:pPr>
              <a:defRPr/>
            </a:pPr>
            <a:endParaRPr lang="en-GB"/>
          </a:p>
        </p:txBody>
      </p:sp>
      <p:sp>
        <p:nvSpPr>
          <p:cNvPr id="40965" name="Rectangle 5"/>
          <p:cNvSpPr>
            <a:spLocks noGrp="1" noChangeArrowheads="1"/>
          </p:cNvSpPr>
          <p:nvPr>
            <p:ph type="sldNum" sz="quarter" idx="3"/>
          </p:nvPr>
        </p:nvSpPr>
        <p:spPr bwMode="auto">
          <a:xfrm>
            <a:off x="3850443"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4657B9C-ECA3-4720-9591-675DBF5ABA49}" type="slidenum">
              <a:rPr lang="en-GB"/>
              <a:pPr/>
              <a:t>‹#›</a:t>
            </a:fld>
            <a:endParaRPr lang="en-GB"/>
          </a:p>
        </p:txBody>
      </p:sp>
    </p:spTree>
    <p:extLst>
      <p:ext uri="{BB962C8B-B14F-4D97-AF65-F5344CB8AC3E}">
        <p14:creationId xmlns:p14="http://schemas.microsoft.com/office/powerpoint/2010/main" xmlns="" val="8654775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mn-ea"/>
              </a:defRPr>
            </a:lvl1pPr>
          </a:lstStyle>
          <a:p>
            <a:pPr>
              <a:defRPr/>
            </a:pPr>
            <a:endParaRPr lang="en-GB"/>
          </a:p>
        </p:txBody>
      </p:sp>
      <p:sp>
        <p:nvSpPr>
          <p:cNvPr id="11267" name="Rectangle 3"/>
          <p:cNvSpPr>
            <a:spLocks noGrp="1" noChangeArrowheads="1"/>
          </p:cNvSpPr>
          <p:nvPr>
            <p:ph type="dt" idx="1"/>
          </p:nvPr>
        </p:nvSpPr>
        <p:spPr bwMode="auto">
          <a:xfrm>
            <a:off x="3850443"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mn-ea"/>
              </a:defRPr>
            </a:lvl1pPr>
          </a:lstStyle>
          <a:p>
            <a:pPr>
              <a:defRPr/>
            </a:pPr>
            <a:endParaRPr lang="en-GB"/>
          </a:p>
        </p:txBody>
      </p:sp>
      <p:sp>
        <p:nvSpPr>
          <p:cNvPr id="14340"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p:spPr>
      </p:sp>
      <p:sp>
        <p:nvSpPr>
          <p:cNvPr id="11269" name="Rectangle 5"/>
          <p:cNvSpPr>
            <a:spLocks noGrp="1" noChangeArrowheads="1"/>
          </p:cNvSpPr>
          <p:nvPr>
            <p:ph type="body" sz="quarter" idx="3"/>
          </p:nvPr>
        </p:nvSpPr>
        <p:spPr bwMode="auto">
          <a:xfrm>
            <a:off x="679768" y="4715907"/>
            <a:ext cx="5438140" cy="44677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11270" name="Rectangle 6"/>
          <p:cNvSpPr>
            <a:spLocks noGrp="1" noChangeArrowheads="1"/>
          </p:cNvSpPr>
          <p:nvPr>
            <p:ph type="ftr" sz="quarter" idx="4"/>
          </p:nvPr>
        </p:nvSpPr>
        <p:spPr bwMode="auto">
          <a:xfrm>
            <a:off x="0"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mn-ea"/>
              </a:defRPr>
            </a:lvl1pPr>
          </a:lstStyle>
          <a:p>
            <a:pPr>
              <a:defRPr/>
            </a:pPr>
            <a:endParaRPr lang="en-GB"/>
          </a:p>
        </p:txBody>
      </p:sp>
      <p:sp>
        <p:nvSpPr>
          <p:cNvPr id="11271" name="Rectangle 7"/>
          <p:cNvSpPr>
            <a:spLocks noGrp="1" noChangeArrowheads="1"/>
          </p:cNvSpPr>
          <p:nvPr>
            <p:ph type="sldNum" sz="quarter" idx="5"/>
          </p:nvPr>
        </p:nvSpPr>
        <p:spPr bwMode="auto">
          <a:xfrm>
            <a:off x="3850443"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94456AD-0F14-41E4-A39A-34567B738534}" type="slidenum">
              <a:rPr lang="en-GB"/>
              <a:pPr/>
              <a:t>‹#›</a:t>
            </a:fld>
            <a:endParaRPr lang="en-GB"/>
          </a:p>
        </p:txBody>
      </p:sp>
    </p:spTree>
    <p:extLst>
      <p:ext uri="{BB962C8B-B14F-4D97-AF65-F5344CB8AC3E}">
        <p14:creationId xmlns:p14="http://schemas.microsoft.com/office/powerpoint/2010/main" xmlns="" val="10298529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27"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27"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27"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27"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27"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r>
              <a:rPr lang="en-US" sz="1200" b="0" kern="1200" dirty="0" smtClean="0">
                <a:solidFill>
                  <a:schemeClr val="tx1"/>
                </a:solidFill>
                <a:latin typeface="+mn-lt"/>
                <a:ea typeface="+mn-ea"/>
                <a:cs typeface="+mn-cs"/>
              </a:rPr>
              <a:t>Eric </a:t>
            </a:r>
            <a:r>
              <a:rPr lang="en-US" sz="1200" b="0" kern="1200" dirty="0" err="1" smtClean="0">
                <a:solidFill>
                  <a:schemeClr val="tx1"/>
                </a:solidFill>
                <a:latin typeface="+mn-lt"/>
                <a:ea typeface="+mn-ea"/>
                <a:cs typeface="+mn-cs"/>
              </a:rPr>
              <a:t>Hobsbaum</a:t>
            </a:r>
            <a:r>
              <a:rPr lang="en-US" sz="1200" b="0" kern="1200" dirty="0" smtClean="0">
                <a:solidFill>
                  <a:schemeClr val="tx1"/>
                </a:solidFill>
                <a:latin typeface="+mn-lt"/>
                <a:ea typeface="+mn-ea"/>
                <a:cs typeface="+mn-cs"/>
              </a:rPr>
              <a:t> wrote</a:t>
            </a:r>
          </a:p>
          <a:p>
            <a:r>
              <a:rPr lang="en-US" sz="1200" kern="1200" dirty="0" smtClean="0">
                <a:solidFill>
                  <a:schemeClr val="tx1"/>
                </a:solidFill>
                <a:latin typeface="+mn-lt"/>
                <a:ea typeface="+mn-ea"/>
                <a:cs typeface="+mn-cs"/>
              </a:rPr>
              <a:t>‘</a:t>
            </a:r>
            <a:r>
              <a:rPr lang="en-US" sz="1200" i="1" kern="1200" dirty="0" smtClean="0">
                <a:solidFill>
                  <a:schemeClr val="tx1"/>
                </a:solidFill>
                <a:latin typeface="+mn-lt"/>
                <a:ea typeface="+mn-ea"/>
                <a:cs typeface="+mn-cs"/>
              </a:rPr>
              <a:t>To be a member of any human community is to situate oneself with regard to one’s (its) the past, if only by rejecting it. The past is therefore a permanent dimension of human consciousness, an inevitable component of its institutions, values and other patterns of human society’</a:t>
            </a:r>
            <a:r>
              <a:rPr lang="en-US" sz="1200" kern="1200" dirty="0" smtClean="0">
                <a:solidFill>
                  <a:schemeClr val="tx1"/>
                </a:solidFill>
                <a:latin typeface="+mn-lt"/>
                <a:ea typeface="+mn-ea"/>
                <a:cs typeface="+mn-cs"/>
              </a:rPr>
              <a:t> 1998 p13</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For some sociologists historical context where it figures in their work is often short term or taken for granted. </a:t>
            </a:r>
          </a:p>
          <a:p>
            <a:r>
              <a:rPr lang="en-US" sz="1200" kern="1200" dirty="0" smtClean="0">
                <a:solidFill>
                  <a:schemeClr val="tx1"/>
                </a:solidFill>
                <a:latin typeface="+mn-lt"/>
                <a:ea typeface="+mn-ea"/>
                <a:cs typeface="+mn-cs"/>
              </a:rPr>
              <a:t>	In others’ work history is referred to as grand epochs, for example The Modern Age or </a:t>
            </a:r>
            <a:r>
              <a:rPr lang="en-US" sz="1200" kern="1200" dirty="0" err="1" smtClean="0">
                <a:solidFill>
                  <a:schemeClr val="tx1"/>
                </a:solidFill>
                <a:latin typeface="+mn-lt"/>
                <a:ea typeface="+mn-ea"/>
                <a:cs typeface="+mn-cs"/>
              </a:rPr>
              <a:t>Postmodernity</a:t>
            </a:r>
            <a:r>
              <a:rPr lang="en-US" sz="1200" kern="1200" dirty="0" smtClean="0">
                <a:solidFill>
                  <a:schemeClr val="tx1"/>
                </a:solidFill>
                <a:latin typeface="+mn-lt"/>
                <a:ea typeface="+mn-ea"/>
                <a:cs typeface="+mn-cs"/>
              </a:rPr>
              <a:t>. Such sociological vocabularies are nonspecific. They describe vast swathes of social change – with the result that  as sociological concepts they typically have rather short shelf lives and tend to be replaced by new vocabularies.</a:t>
            </a:r>
            <a:endParaRPr lang="en-US" dirty="0"/>
          </a:p>
        </p:txBody>
      </p:sp>
      <p:sp>
        <p:nvSpPr>
          <p:cNvPr id="4" name="Slide Number Placeholder 3"/>
          <p:cNvSpPr>
            <a:spLocks noGrp="1"/>
          </p:cNvSpPr>
          <p:nvPr>
            <p:ph type="sldNum" sz="quarter" idx="10"/>
          </p:nvPr>
        </p:nvSpPr>
        <p:spPr/>
        <p:txBody>
          <a:bodyPr/>
          <a:lstStyle/>
          <a:p>
            <a:fld id="{E7E75C31-F754-46B3-A8AA-17718A794F8D}"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 	C Wright Mills was a key exponent for making history central to sociology. He  gave three main reasons for doing so. The first concerns the importance of </a:t>
            </a:r>
            <a:r>
              <a:rPr lang="en-GB" sz="1200" i="1" kern="1200" dirty="0" err="1" smtClean="0">
                <a:solidFill>
                  <a:schemeClr val="tx1"/>
                </a:solidFill>
                <a:latin typeface="+mn-lt"/>
                <a:ea typeface="+mn-ea"/>
                <a:cs typeface="+mn-cs"/>
              </a:rPr>
              <a:t>compariig</a:t>
            </a:r>
            <a:r>
              <a:rPr lang="en-GB" sz="1200" kern="1200" dirty="0" smtClean="0">
                <a:solidFill>
                  <a:schemeClr val="tx1"/>
                </a:solidFill>
                <a:latin typeface="+mn-lt"/>
                <a:ea typeface="+mn-ea"/>
                <a:cs typeface="+mn-cs"/>
              </a:rPr>
              <a:t> different historical varieties of society (Mills 146).  The second concerns the need to look beyond the short term  and therefore the importance of understanding </a:t>
            </a:r>
            <a:r>
              <a:rPr lang="en-GB" sz="1200" i="1" kern="1200" dirty="0" smtClean="0">
                <a:solidFill>
                  <a:schemeClr val="tx1"/>
                </a:solidFill>
                <a:latin typeface="+mn-lt"/>
                <a:ea typeface="+mn-ea"/>
                <a:cs typeface="+mn-cs"/>
              </a:rPr>
              <a:t>social change</a:t>
            </a:r>
            <a:r>
              <a:rPr lang="en-GB" sz="1200" kern="1200" dirty="0" smtClean="0">
                <a:solidFill>
                  <a:schemeClr val="tx1"/>
                </a:solidFill>
                <a:latin typeface="+mn-lt"/>
                <a:ea typeface="+mn-ea"/>
                <a:cs typeface="+mn-cs"/>
              </a:rPr>
              <a:t>. The third reason is the need to avoid </a:t>
            </a:r>
            <a:r>
              <a:rPr lang="en-GB" sz="1200" i="1" kern="1200" dirty="0" smtClean="0">
                <a:solidFill>
                  <a:schemeClr val="tx1"/>
                </a:solidFill>
                <a:latin typeface="+mn-lt"/>
                <a:ea typeface="+mn-ea"/>
                <a:cs typeface="+mn-cs"/>
              </a:rPr>
              <a:t>parochialism and provincialism</a:t>
            </a:r>
            <a:r>
              <a:rPr lang="en-GB" sz="1200" kern="1200" dirty="0" smtClean="0">
                <a:solidFill>
                  <a:schemeClr val="tx1"/>
                </a:solidFill>
                <a:latin typeface="+mn-lt"/>
                <a:ea typeface="+mn-ea"/>
                <a:cs typeface="+mn-cs"/>
              </a:rPr>
              <a:t>.  An historical perspective </a:t>
            </a:r>
            <a:r>
              <a:rPr lang="en-US" sz="1200" kern="1200" dirty="0" smtClean="0">
                <a:solidFill>
                  <a:schemeClr val="tx1"/>
                </a:solidFill>
                <a:latin typeface="+mn-lt"/>
                <a:ea typeface="+mn-ea"/>
                <a:cs typeface="+mn-cs"/>
              </a:rPr>
              <a:t>requires us, he suggests, to ask why some phenomenon has persisted and why. Equally it requires us to look for the conditions led to change or  the disruption of a past practice or structure. </a:t>
            </a:r>
            <a:endParaRPr lang="en-US" dirty="0"/>
          </a:p>
        </p:txBody>
      </p:sp>
      <p:sp>
        <p:nvSpPr>
          <p:cNvPr id="4" name="Slide Number Placeholder 3"/>
          <p:cNvSpPr>
            <a:spLocks noGrp="1"/>
          </p:cNvSpPr>
          <p:nvPr>
            <p:ph type="sldNum" sz="quarter" idx="10"/>
          </p:nvPr>
        </p:nvSpPr>
        <p:spPr/>
        <p:txBody>
          <a:bodyPr/>
          <a:lstStyle/>
          <a:p>
            <a:fld id="{E7E75C31-F754-46B3-A8AA-17718A794F8D}"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r>
              <a:rPr lang="en-GB" dirty="0" smtClean="0"/>
              <a:t>We are now going</a:t>
            </a:r>
            <a:r>
              <a:rPr lang="en-GB" baseline="0" dirty="0" smtClean="0"/>
              <a:t> to draw upon data from an </a:t>
            </a:r>
            <a:r>
              <a:rPr lang="en-US" sz="1200" kern="1200" dirty="0" smtClean="0">
                <a:solidFill>
                  <a:schemeClr val="tx1"/>
                </a:solidFill>
                <a:latin typeface="+mn-lt"/>
                <a:ea typeface="+mn-ea"/>
                <a:cs typeface="+mn-cs"/>
              </a:rPr>
              <a:t>ESRC study of fatherhood  across three generations  in which we included Irish</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migrants grandfathers who have not been little studied from an intergenerational perspective.</a:t>
            </a:r>
          </a:p>
          <a:p>
            <a:r>
              <a:rPr lang="en-GB" sz="1200" kern="1200" dirty="0" smtClean="0">
                <a:solidFill>
                  <a:schemeClr val="tx1"/>
                </a:solidFill>
                <a:latin typeface="+mn-lt"/>
                <a:ea typeface="+mn-ea"/>
                <a:cs typeface="+mn-cs"/>
              </a:rPr>
              <a:t>The original study</a:t>
            </a:r>
            <a:r>
              <a:rPr lang="en-GB" sz="1200" kern="1200" baseline="0" dirty="0" smtClean="0">
                <a:solidFill>
                  <a:schemeClr val="tx1"/>
                </a:solidFill>
                <a:latin typeface="+mn-lt"/>
                <a:ea typeface="+mn-ea"/>
                <a:cs typeface="+mn-cs"/>
              </a:rPr>
              <a:t> design included </a:t>
            </a:r>
            <a:r>
              <a:rPr lang="en-GB" sz="1200" kern="1200" dirty="0" smtClean="0">
                <a:solidFill>
                  <a:schemeClr val="tx1"/>
                </a:solidFill>
                <a:latin typeface="+mn-lt"/>
                <a:ea typeface="+mn-ea"/>
                <a:cs typeface="+mn-cs"/>
              </a:rPr>
              <a:t>30 chains of GFs, Fs and GSs aged 5-17. We used the b</a:t>
            </a:r>
            <a:r>
              <a:rPr lang="en-GB" sz="1200" kern="1200" baseline="0" dirty="0" smtClean="0">
                <a:solidFill>
                  <a:schemeClr val="tx1"/>
                </a:solidFill>
                <a:latin typeface="+mn-lt"/>
                <a:ea typeface="+mn-ea"/>
                <a:cs typeface="+mn-cs"/>
              </a:rPr>
              <a:t>iographic- interpretative method, beginning by asking men to tell us their life stories and we followed these up with unstructured narrative questions, and then followed up with a schedule of semi structured questions. With the children  we employed a mix of methods but not life story method and we used a typical interview with young people</a:t>
            </a:r>
            <a:endParaRPr lang="en-US" sz="1200" kern="1200" dirty="0" smtClean="0">
              <a:solidFill>
                <a:schemeClr val="tx1"/>
              </a:solidFill>
              <a:latin typeface="+mn-lt"/>
              <a:ea typeface="+mn-ea"/>
              <a:cs typeface="+mn-cs"/>
            </a:endParaRPr>
          </a:p>
          <a:p>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	The interviews are currently being used a second time in NOVELLA’ Parenting and Identities Project ‘  under the NCRM. As part of this project we have applied narrative approaches to the analysis of some of the interviews but with a different research team – those not originally involved in the study (Ann and Heather)</a:t>
            </a:r>
            <a:r>
              <a:rPr lang="en-GB" sz="1200" kern="1200" baseline="0" dirty="0" smtClean="0">
                <a:solidFill>
                  <a:schemeClr val="tx1"/>
                </a:solidFill>
                <a:latin typeface="+mn-lt"/>
                <a:ea typeface="+mn-ea"/>
                <a:cs typeface="+mn-cs"/>
              </a:rPr>
              <a:t> as well as </a:t>
            </a:r>
            <a:r>
              <a:rPr lang="en-GB" sz="1200" kern="1200" dirty="0" smtClean="0">
                <a:solidFill>
                  <a:schemeClr val="tx1"/>
                </a:solidFill>
                <a:latin typeface="+mn-lt"/>
                <a:ea typeface="+mn-ea"/>
                <a:cs typeface="+mn-cs"/>
              </a:rPr>
              <a:t>myself. Who was the PI of the original study. </a:t>
            </a:r>
          </a:p>
          <a:p>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Importantly the study including a second study Transforming Experiences with</a:t>
            </a:r>
            <a:r>
              <a:rPr lang="en-GB" sz="1200" kern="1200" baseline="0" dirty="0" smtClean="0">
                <a:solidFill>
                  <a:schemeClr val="tx1"/>
                </a:solidFill>
                <a:latin typeface="+mn-lt"/>
                <a:ea typeface="+mn-ea"/>
                <a:cs typeface="+mn-cs"/>
              </a:rPr>
              <a:t> which we sought to bring he Fatherhood over the generations data set into conversation. One theme we have focussed on concerns migration – a theme more central to Transforming experiences study but not the main focus of the Fatherhood Study</a:t>
            </a:r>
            <a:r>
              <a:rPr lang="en-GB" sz="1200"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7E75C31-F754-46B3-A8AA-17718A794F8D}"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An important part of </a:t>
            </a:r>
            <a:r>
              <a:rPr lang="en-US" sz="1200" kern="1200" dirty="0" err="1" smtClean="0">
                <a:solidFill>
                  <a:schemeClr val="tx1"/>
                </a:solidFill>
                <a:latin typeface="+mn-lt"/>
                <a:ea typeface="+mn-ea"/>
                <a:cs typeface="+mn-cs"/>
              </a:rPr>
              <a:t>analysing</a:t>
            </a:r>
            <a:r>
              <a:rPr lang="en-US" sz="1200" kern="1200" dirty="0" smtClean="0">
                <a:solidFill>
                  <a:schemeClr val="tx1"/>
                </a:solidFill>
                <a:latin typeface="+mn-lt"/>
                <a:ea typeface="+mn-ea"/>
                <a:cs typeface="+mn-cs"/>
              </a:rPr>
              <a:t> the Irish group especially the life stories of the grandfathers was to situate them in</a:t>
            </a:r>
            <a:r>
              <a:rPr lang="en-US" sz="1200" kern="1200" baseline="0" dirty="0" smtClean="0">
                <a:solidFill>
                  <a:schemeClr val="tx1"/>
                </a:solidFill>
                <a:latin typeface="+mn-lt"/>
                <a:ea typeface="+mn-ea"/>
                <a:cs typeface="+mn-cs"/>
              </a:rPr>
              <a:t> terms of the concept of generation – a migrant generations that left Ireland at a critical period of its history (a former colony of Britain that achieved independence in the 1920s and a subsequent civil war)</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	</a:t>
            </a:r>
            <a:r>
              <a:rPr lang="en-US" sz="1200" b="0" kern="1200" dirty="0" smtClean="0">
                <a:solidFill>
                  <a:schemeClr val="tx1"/>
                </a:solidFill>
                <a:latin typeface="+mn-lt"/>
                <a:ea typeface="+mn-ea"/>
                <a:cs typeface="+mn-cs"/>
              </a:rPr>
              <a:t>Important to</a:t>
            </a:r>
            <a:r>
              <a:rPr lang="en-US" sz="1200" b="0" kern="1200" baseline="0" dirty="0" smtClean="0">
                <a:solidFill>
                  <a:schemeClr val="tx1"/>
                </a:solidFill>
                <a:latin typeface="+mn-lt"/>
                <a:ea typeface="+mn-ea"/>
                <a:cs typeface="+mn-cs"/>
              </a:rPr>
              <a:t> making sense of the lives of this group was first the </a:t>
            </a:r>
            <a:r>
              <a:rPr lang="en-US" sz="1200" b="1" kern="1200" dirty="0" smtClean="0">
                <a:solidFill>
                  <a:schemeClr val="tx1"/>
                </a:solidFill>
                <a:latin typeface="+mn-lt"/>
                <a:ea typeface="+mn-ea"/>
                <a:cs typeface="+mn-cs"/>
              </a:rPr>
              <a:t>high celibacy rate of Irishmen in general</a:t>
            </a:r>
            <a:r>
              <a:rPr lang="en-US" sz="1200" kern="1200" dirty="0" smtClean="0">
                <a:solidFill>
                  <a:schemeClr val="tx1"/>
                </a:solidFill>
                <a:latin typeface="+mn-lt"/>
                <a:ea typeface="+mn-ea"/>
                <a:cs typeface="+mn-cs"/>
              </a:rPr>
              <a:t>(late marriage and never</a:t>
            </a:r>
            <a:r>
              <a:rPr lang="en-US" sz="1200" kern="1200" baseline="0" dirty="0" smtClean="0">
                <a:solidFill>
                  <a:schemeClr val="tx1"/>
                </a:solidFill>
                <a:latin typeface="+mn-lt"/>
                <a:ea typeface="+mn-ea"/>
                <a:cs typeface="+mn-cs"/>
              </a:rPr>
              <a:t> married)</a:t>
            </a:r>
            <a:r>
              <a:rPr lang="en-US" sz="1200" kern="1200" dirty="0" smtClean="0">
                <a:solidFill>
                  <a:schemeClr val="tx1"/>
                </a:solidFill>
                <a:latin typeface="+mn-lt"/>
                <a:ea typeface="+mn-ea"/>
                <a:cs typeface="+mn-cs"/>
              </a:rPr>
              <a:t>. And in combination with</a:t>
            </a:r>
            <a:r>
              <a:rPr lang="en-US" sz="1200" kern="1200" baseline="0" dirty="0" smtClean="0">
                <a:solidFill>
                  <a:schemeClr val="tx1"/>
                </a:solidFill>
                <a:latin typeface="+mn-lt"/>
                <a:ea typeface="+mn-ea"/>
                <a:cs typeface="+mn-cs"/>
              </a:rPr>
              <a:t> this and heavy migration, this meant that Ireland was the only country in Europe in the last century whose population fell dramatically. Thus we came to understand </a:t>
            </a:r>
            <a:r>
              <a:rPr lang="en-US" sz="1200" kern="1200" dirty="0" smtClean="0">
                <a:solidFill>
                  <a:schemeClr val="tx1"/>
                </a:solidFill>
                <a:latin typeface="+mn-lt"/>
                <a:ea typeface="+mn-ea"/>
                <a:cs typeface="+mn-cs"/>
              </a:rPr>
              <a:t>that the Irish grandfathers we interviewed were by comparison different from those who did not marry and more advantaged.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Another important historical fact concerned the Irish educational system in the first half of the 20</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century. At that time dominated by the RC church and a government that </a:t>
            </a:r>
            <a:r>
              <a:rPr lang="en-US" sz="1200" kern="1200" dirty="0" err="1" smtClean="0">
                <a:solidFill>
                  <a:schemeClr val="tx1"/>
                </a:solidFill>
                <a:latin typeface="+mn-lt"/>
                <a:ea typeface="+mn-ea"/>
                <a:cs typeface="+mn-cs"/>
              </a:rPr>
              <a:t>prioritised</a:t>
            </a:r>
            <a:r>
              <a:rPr lang="en-US" sz="1200" kern="1200" dirty="0" smtClean="0">
                <a:solidFill>
                  <a:schemeClr val="tx1"/>
                </a:solidFill>
                <a:latin typeface="+mn-lt"/>
                <a:ea typeface="+mn-ea"/>
                <a:cs typeface="+mn-cs"/>
              </a:rPr>
              <a:t> agriculture over education of its citizens, secondary </a:t>
            </a:r>
            <a:r>
              <a:rPr lang="en-US" sz="1200" b="1" kern="1200" dirty="0" smtClean="0">
                <a:solidFill>
                  <a:schemeClr val="tx1"/>
                </a:solidFill>
                <a:latin typeface="+mn-lt"/>
                <a:ea typeface="+mn-ea"/>
                <a:cs typeface="+mn-cs"/>
              </a:rPr>
              <a:t>education</a:t>
            </a:r>
            <a:r>
              <a:rPr lang="en-US" sz="1200" kern="1200" dirty="0" smtClean="0">
                <a:solidFill>
                  <a:schemeClr val="tx1"/>
                </a:solidFill>
                <a:latin typeface="+mn-lt"/>
                <a:ea typeface="+mn-ea"/>
                <a:cs typeface="+mn-cs"/>
              </a:rPr>
              <a:t> was only</a:t>
            </a:r>
            <a:r>
              <a:rPr lang="en-US" sz="1200" kern="1200" baseline="0" dirty="0" smtClean="0">
                <a:solidFill>
                  <a:schemeClr val="tx1"/>
                </a:solidFill>
                <a:latin typeface="+mn-lt"/>
                <a:ea typeface="+mn-ea"/>
                <a:cs typeface="+mn-cs"/>
              </a:rPr>
              <a:t> for the tiny minority able to</a:t>
            </a:r>
            <a:r>
              <a:rPr lang="en-US" sz="1200" kern="1200" dirty="0" smtClean="0">
                <a:solidFill>
                  <a:schemeClr val="tx1"/>
                </a:solidFill>
                <a:latin typeface="+mn-lt"/>
                <a:ea typeface="+mn-ea"/>
                <a:cs typeface="+mn-cs"/>
              </a:rPr>
              <a:t> pay so that the great majority left school at 14 with no qualifications.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The 1950s and 1960s offered moreover </a:t>
            </a:r>
            <a:r>
              <a:rPr lang="en-US" sz="1200" b="1" kern="1200" dirty="0" smtClean="0">
                <a:solidFill>
                  <a:schemeClr val="tx1"/>
                </a:solidFill>
                <a:latin typeface="+mn-lt"/>
                <a:ea typeface="+mn-ea"/>
                <a:cs typeface="+mn-cs"/>
              </a:rPr>
              <a:t>poor employment opportunities in Ireland</a:t>
            </a:r>
            <a:r>
              <a:rPr lang="en-US" sz="1200" kern="1200" dirty="0" smtClean="0">
                <a:solidFill>
                  <a:schemeClr val="tx1"/>
                </a:solidFill>
                <a:latin typeface="+mn-lt"/>
                <a:ea typeface="+mn-ea"/>
                <a:cs typeface="+mn-cs"/>
              </a:rPr>
              <a:t> and poverty was rife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Several</a:t>
            </a:r>
            <a:r>
              <a:rPr lang="en-US" sz="1200" kern="1200" baseline="0" dirty="0" smtClean="0">
                <a:solidFill>
                  <a:schemeClr val="tx1"/>
                </a:solidFill>
                <a:latin typeface="+mn-lt"/>
                <a:ea typeface="+mn-ea"/>
                <a:cs typeface="+mn-cs"/>
              </a:rPr>
              <a:t> of t</a:t>
            </a:r>
            <a:r>
              <a:rPr lang="en-US" sz="1200" kern="1200" dirty="0" smtClean="0">
                <a:solidFill>
                  <a:schemeClr val="tx1"/>
                </a:solidFill>
                <a:latin typeface="+mn-lt"/>
                <a:ea typeface="+mn-ea"/>
                <a:cs typeface="+mn-cs"/>
              </a:rPr>
              <a:t>he generation we have </a:t>
            </a:r>
            <a:r>
              <a:rPr lang="en-US" sz="1200" kern="1200" dirty="0" err="1" smtClean="0">
                <a:solidFill>
                  <a:schemeClr val="tx1"/>
                </a:solidFill>
                <a:latin typeface="+mn-lt"/>
                <a:ea typeface="+mn-ea"/>
                <a:cs typeface="+mn-cs"/>
              </a:rPr>
              <a:t>focussed</a:t>
            </a:r>
            <a:r>
              <a:rPr lang="en-US" sz="1200" kern="1200" dirty="0" smtClean="0">
                <a:solidFill>
                  <a:schemeClr val="tx1"/>
                </a:solidFill>
                <a:latin typeface="+mn-lt"/>
                <a:ea typeface="+mn-ea"/>
                <a:cs typeface="+mn-cs"/>
              </a:rPr>
              <a:t> on </a:t>
            </a:r>
            <a:r>
              <a:rPr lang="en-US" sz="1200" kern="1200" baseline="0" dirty="0" smtClean="0">
                <a:solidFill>
                  <a:schemeClr val="tx1"/>
                </a:solidFill>
                <a:latin typeface="+mn-lt"/>
                <a:ea typeface="+mn-ea"/>
                <a:cs typeface="+mn-cs"/>
              </a:rPr>
              <a:t>arrived in Britain in a period when the Irish still formed the </a:t>
            </a:r>
            <a:r>
              <a:rPr lang="en-US" sz="1200" kern="1200" dirty="0" smtClean="0">
                <a:solidFill>
                  <a:schemeClr val="tx1"/>
                </a:solidFill>
                <a:latin typeface="+mn-lt"/>
                <a:ea typeface="+mn-ea"/>
                <a:cs typeface="+mn-cs"/>
              </a:rPr>
              <a:t>largest migrant group that is up to the mid 20</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century. On their arrival in the UK, Irish </a:t>
            </a:r>
            <a:r>
              <a:rPr lang="en-US" sz="1200" b="0" kern="1200" dirty="0" smtClean="0">
                <a:solidFill>
                  <a:schemeClr val="tx1"/>
                </a:solidFill>
                <a:latin typeface="+mn-lt"/>
                <a:ea typeface="+mn-ea"/>
                <a:cs typeface="+mn-cs"/>
              </a:rPr>
              <a:t>males went into the</a:t>
            </a:r>
            <a:r>
              <a:rPr lang="en-US" sz="1200" b="1" kern="1200" dirty="0" smtClean="0">
                <a:solidFill>
                  <a:schemeClr val="tx1"/>
                </a:solidFill>
                <a:latin typeface="+mn-lt"/>
                <a:ea typeface="+mn-ea"/>
                <a:cs typeface="+mn-cs"/>
              </a:rPr>
              <a:t> poorly regulated construction industry </a:t>
            </a:r>
            <a:r>
              <a:rPr lang="en-US" sz="1200" kern="1200" dirty="0" smtClean="0">
                <a:solidFill>
                  <a:schemeClr val="tx1"/>
                </a:solidFill>
                <a:latin typeface="+mn-lt"/>
                <a:ea typeface="+mn-ea"/>
                <a:cs typeface="+mn-cs"/>
              </a:rPr>
              <a:t>that depended on Irish </a:t>
            </a:r>
            <a:r>
              <a:rPr lang="en-US" sz="1200" kern="1200" dirty="0" err="1" smtClean="0">
                <a:solidFill>
                  <a:schemeClr val="tx1"/>
                </a:solidFill>
                <a:latin typeface="+mn-lt"/>
                <a:ea typeface="+mn-ea"/>
                <a:cs typeface="+mn-cs"/>
              </a:rPr>
              <a:t>labour</a:t>
            </a:r>
            <a:r>
              <a:rPr lang="en-US" sz="1200" kern="1200" dirty="0" smtClean="0">
                <a:solidFill>
                  <a:schemeClr val="tx1"/>
                </a:solidFill>
                <a:latin typeface="+mn-lt"/>
                <a:ea typeface="+mn-ea"/>
                <a:cs typeface="+mn-cs"/>
              </a:rPr>
              <a:t> particularly in the post WWII years of reconstruction. And most Irishmen spent their whole lives in the industry.</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The Irish </a:t>
            </a:r>
            <a:r>
              <a:rPr lang="en-US" sz="1200" kern="1200" baseline="0" dirty="0" smtClean="0">
                <a:solidFill>
                  <a:schemeClr val="tx1"/>
                </a:solidFill>
                <a:latin typeface="+mn-lt"/>
                <a:ea typeface="+mn-ea"/>
                <a:cs typeface="+mn-cs"/>
              </a:rPr>
              <a:t>suffered a huge amount of discrimination as these typical adverts of the time demonstrate.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	However the  census </a:t>
            </a:r>
            <a:r>
              <a:rPr lang="en-US" sz="1200" kern="1200" dirty="0" smtClean="0">
                <a:solidFill>
                  <a:schemeClr val="tx1"/>
                </a:solidFill>
                <a:latin typeface="+mn-lt"/>
                <a:ea typeface="+mn-ea"/>
                <a:cs typeface="+mn-cs"/>
              </a:rPr>
              <a:t>evidence for 2001 shows,</a:t>
            </a:r>
            <a:r>
              <a:rPr lang="en-US" sz="1200" kern="1200" baseline="0" dirty="0" smtClean="0">
                <a:solidFill>
                  <a:schemeClr val="tx1"/>
                </a:solidFill>
                <a:latin typeface="+mn-lt"/>
                <a:ea typeface="+mn-ea"/>
                <a:cs typeface="+mn-cs"/>
              </a:rPr>
              <a:t> there was</a:t>
            </a:r>
            <a:r>
              <a:rPr lang="en-US" sz="1200" kern="1200" dirty="0" smtClean="0">
                <a:solidFill>
                  <a:schemeClr val="tx1"/>
                </a:solidFill>
                <a:latin typeface="+mn-lt"/>
                <a:ea typeface="+mn-ea"/>
                <a:cs typeface="+mn-cs"/>
              </a:rPr>
              <a:t> considerable </a:t>
            </a:r>
            <a:r>
              <a:rPr lang="en-US" sz="1200" b="1" kern="1200" dirty="0" smtClean="0">
                <a:solidFill>
                  <a:schemeClr val="tx1"/>
                </a:solidFill>
                <a:latin typeface="+mn-lt"/>
                <a:ea typeface="+mn-ea"/>
                <a:cs typeface="+mn-cs"/>
              </a:rPr>
              <a:t>upward social mobility </a:t>
            </a:r>
            <a:r>
              <a:rPr lang="en-US" sz="1200" kern="1200" dirty="0" smtClean="0">
                <a:solidFill>
                  <a:schemeClr val="tx1"/>
                </a:solidFill>
                <a:latin typeface="+mn-lt"/>
                <a:ea typeface="+mn-ea"/>
                <a:cs typeface="+mn-cs"/>
              </a:rPr>
              <a:t>from first to second generation</a:t>
            </a:r>
            <a:r>
              <a:rPr lang="en-US" sz="1200" kern="1200" baseline="0" dirty="0" smtClean="0">
                <a:solidFill>
                  <a:schemeClr val="tx1"/>
                </a:solidFill>
                <a:latin typeface="+mn-lt"/>
                <a:ea typeface="+mn-ea"/>
                <a:cs typeface="+mn-cs"/>
              </a:rPr>
              <a:t> Irish at a time when social mobility in Britain had flattened off. This</a:t>
            </a:r>
            <a:r>
              <a:rPr lang="en-US" sz="1200" kern="1200" dirty="0" smtClean="0">
                <a:solidFill>
                  <a:schemeClr val="tx1"/>
                </a:solidFill>
                <a:latin typeface="+mn-lt"/>
                <a:ea typeface="+mn-ea"/>
                <a:cs typeface="+mn-cs"/>
              </a:rPr>
              <a:t> was higher than for the equivalent white British, a finding that is born out in the cases in our original analysis.</a:t>
            </a:r>
            <a:endParaRPr lang="en-US" dirty="0" smtClean="0"/>
          </a:p>
          <a:p>
            <a:endParaRPr lang="en-US" dirty="0"/>
          </a:p>
        </p:txBody>
      </p:sp>
      <p:sp>
        <p:nvSpPr>
          <p:cNvPr id="4" name="Slide Number Placeholder 3"/>
          <p:cNvSpPr>
            <a:spLocks noGrp="1"/>
          </p:cNvSpPr>
          <p:nvPr>
            <p:ph type="sldNum" sz="quarter" idx="10"/>
          </p:nvPr>
        </p:nvSpPr>
        <p:spPr/>
        <p:txBody>
          <a:bodyPr/>
          <a:lstStyle/>
          <a:p>
            <a:fld id="{E7E75C31-F754-46B3-A8AA-17718A794F8D}"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2946" y="744617"/>
            <a:ext cx="4531783" cy="3723084"/>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7E75C31-F754-46B3-A8AA-17718A794F8D}"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To turn now to the narrative analysis of migrants’ stories. As I mentioned, the interview approach we employed offered informants the opportunity to tell a life story. Many took up this offer though some did</a:t>
            </a:r>
            <a:r>
              <a:rPr lang="en-US" sz="1200" kern="1200" baseline="0" dirty="0" smtClean="0">
                <a:solidFill>
                  <a:schemeClr val="tx1"/>
                </a:solidFill>
                <a:latin typeface="+mn-lt"/>
                <a:ea typeface="+mn-ea"/>
                <a:cs typeface="+mn-cs"/>
              </a:rPr>
              <a:t> not</a:t>
            </a:r>
            <a:r>
              <a:rPr lang="en-US" sz="1200" kern="1200" dirty="0" smtClean="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E7E75C31-F754-46B3-A8AA-17718A794F8D}"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Arial" charset="0"/>
                <a:ea typeface="ＭＳ Ｐゴシック" pitchFamily="27" charset="-128"/>
                <a:cs typeface="+mn-cs"/>
              </a:rPr>
              <a:t>In our narrative work, we paid particular attention to the opening narratives, </a:t>
            </a:r>
          </a:p>
          <a:p>
            <a:r>
              <a:rPr lang="en-GB" sz="1200" kern="1200" dirty="0" smtClean="0">
                <a:solidFill>
                  <a:schemeClr val="tx1"/>
                </a:solidFill>
                <a:latin typeface="Arial" charset="0"/>
                <a:ea typeface="ＭＳ Ｐゴシック" pitchFamily="27" charset="-128"/>
                <a:cs typeface="+mn-cs"/>
              </a:rPr>
              <a:t>The start of an interview provides insights into the whole narrative that will unfold, as the participant is organising their thoughts and working out the task at hand (Burgos).   Employing the metaphor of the rhizome, and following, </a:t>
            </a:r>
            <a:r>
              <a:rPr lang="en-GB" sz="1200" kern="1200" dirty="0" err="1" smtClean="0">
                <a:solidFill>
                  <a:schemeClr val="tx1"/>
                </a:solidFill>
                <a:latin typeface="Arial" charset="0"/>
                <a:ea typeface="ＭＳ Ｐゴシック" pitchFamily="27" charset="-128"/>
                <a:cs typeface="+mn-cs"/>
              </a:rPr>
              <a:t>Deleuze</a:t>
            </a:r>
            <a:r>
              <a:rPr lang="en-GB" sz="1200" kern="1200" dirty="0" smtClean="0">
                <a:solidFill>
                  <a:schemeClr val="tx1"/>
                </a:solidFill>
                <a:latin typeface="Arial" charset="0"/>
                <a:ea typeface="ＭＳ Ｐゴシック" pitchFamily="27" charset="-128"/>
                <a:cs typeface="+mn-cs"/>
              </a:rPr>
              <a:t>,  </a:t>
            </a:r>
            <a:r>
              <a:rPr lang="en-GB" sz="1200" kern="1200" dirty="0" err="1" smtClean="0">
                <a:solidFill>
                  <a:schemeClr val="tx1"/>
                </a:solidFill>
                <a:latin typeface="Arial" charset="0"/>
                <a:ea typeface="ＭＳ Ｐゴシック" pitchFamily="27" charset="-128"/>
                <a:cs typeface="+mn-cs"/>
              </a:rPr>
              <a:t>Sermijn</a:t>
            </a:r>
            <a:r>
              <a:rPr lang="en-GB" sz="1200" kern="1200" dirty="0" smtClean="0">
                <a:solidFill>
                  <a:schemeClr val="tx1"/>
                </a:solidFill>
                <a:latin typeface="Arial" charset="0"/>
                <a:ea typeface="ＭＳ Ｐゴシック" pitchFamily="27" charset="-128"/>
                <a:cs typeface="+mn-cs"/>
              </a:rPr>
              <a:t> et al, suggest there are no fixed starting or  endpoints to narratives, only multiple entry points.   At the start of any narrative, the narrator is working out what is needed from the encounter and which of the multiple possible ways into a story to take.   </a:t>
            </a:r>
          </a:p>
          <a:p>
            <a:endParaRPr lang="en-GB" dirty="0"/>
          </a:p>
        </p:txBody>
      </p:sp>
      <p:sp>
        <p:nvSpPr>
          <p:cNvPr id="4" name="Slide Number Placeholder 3"/>
          <p:cNvSpPr>
            <a:spLocks noGrp="1"/>
          </p:cNvSpPr>
          <p:nvPr>
            <p:ph type="sldNum" sz="quarter" idx="10"/>
          </p:nvPr>
        </p:nvSpPr>
        <p:spPr/>
        <p:txBody>
          <a:bodyPr/>
          <a:lstStyle/>
          <a:p>
            <a:fld id="{B94456AD-0F14-41E4-A39A-34567B738534}" type="slidenum">
              <a:rPr lang="en-GB" smtClean="0"/>
              <a:pPr/>
              <a:t>10</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Arial" charset="0"/>
                <a:ea typeface="ＭＳ Ｐゴシック" pitchFamily="27" charset="-128"/>
                <a:cs typeface="+mn-cs"/>
              </a:rPr>
              <a:t>This opening of Jeremy’s story follows a canonical  </a:t>
            </a:r>
            <a:r>
              <a:rPr lang="en-GB" sz="1200" kern="1200" dirty="0" err="1" smtClean="0">
                <a:solidFill>
                  <a:schemeClr val="tx1"/>
                </a:solidFill>
                <a:latin typeface="Arial" charset="0"/>
                <a:ea typeface="ＭＳ Ｐゴシック" pitchFamily="27" charset="-128"/>
                <a:cs typeface="+mn-cs"/>
              </a:rPr>
              <a:t>lifestory</a:t>
            </a:r>
            <a:r>
              <a:rPr lang="en-GB" sz="1200" kern="1200" dirty="0" smtClean="0">
                <a:solidFill>
                  <a:schemeClr val="tx1"/>
                </a:solidFill>
                <a:latin typeface="Arial" charset="0"/>
                <a:ea typeface="ＭＳ Ｐゴシック" pitchFamily="27" charset="-128"/>
                <a:cs typeface="+mn-cs"/>
              </a:rPr>
              <a:t> format – describing his family, his education, his home town, moving into evaluation at the end.  The story is contextualised and situated: in Ireland of the period (educational and welfare systems, for example) and in the town where he lived</a:t>
            </a: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Arial" charset="0"/>
                <a:ea typeface="ＭＳ Ｐゴシック" pitchFamily="27" charset="-128"/>
                <a:cs typeface="+mn-cs"/>
              </a:rPr>
              <a:t>Places himself as part of  a cohort  when he relates his family’s hardship to others who were worse off than they were (because of unemployment)</a:t>
            </a:r>
          </a:p>
          <a:p>
            <a:endParaRPr lang="en-GB" dirty="0"/>
          </a:p>
        </p:txBody>
      </p:sp>
      <p:sp>
        <p:nvSpPr>
          <p:cNvPr id="4" name="Slide Number Placeholder 3"/>
          <p:cNvSpPr>
            <a:spLocks noGrp="1"/>
          </p:cNvSpPr>
          <p:nvPr>
            <p:ph type="sldNum" sz="quarter" idx="10"/>
          </p:nvPr>
        </p:nvSpPr>
        <p:spPr/>
        <p:txBody>
          <a:bodyPr/>
          <a:lstStyle/>
          <a:p>
            <a:fld id="{B94456AD-0F14-41E4-A39A-34567B738534}" type="slidenum">
              <a:rPr lang="en-GB" smtClean="0"/>
              <a:pPr/>
              <a:t>11</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Arial" charset="0"/>
                <a:ea typeface="ＭＳ Ｐゴシック" pitchFamily="27" charset="-128"/>
                <a:cs typeface="+mn-cs"/>
              </a:rPr>
              <a:t>Poverty looms large in this story.  Although Jeremy describes poor relief in general terms the switch from the generalised ‘you’ in the discussion, to ‘we’  is suggestive of the </a:t>
            </a:r>
            <a:r>
              <a:rPr lang="en-GB" sz="1200" kern="1200" dirty="0" err="1" smtClean="0">
                <a:solidFill>
                  <a:schemeClr val="tx1"/>
                </a:solidFill>
                <a:latin typeface="Arial" charset="0"/>
                <a:ea typeface="ＭＳ Ｐゴシック" pitchFamily="27" charset="-128"/>
                <a:cs typeface="+mn-cs"/>
              </a:rPr>
              <a:t>precarity</a:t>
            </a:r>
            <a:r>
              <a:rPr lang="en-GB" sz="1200" kern="1200" dirty="0" smtClean="0">
                <a:solidFill>
                  <a:schemeClr val="tx1"/>
                </a:solidFill>
                <a:latin typeface="Arial" charset="0"/>
                <a:ea typeface="ＭＳ Ｐゴシック" pitchFamily="27" charset="-128"/>
                <a:cs typeface="+mn-cs"/>
              </a:rPr>
              <a:t> of the family’s finances.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latin typeface="Arial" charset="0"/>
              <a:ea typeface="ＭＳ Ｐゴシック" pitchFamily="27" charset="-128"/>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Arial" charset="0"/>
                <a:ea typeface="ＭＳ Ｐゴシック" pitchFamily="27" charset="-128"/>
                <a:cs typeface="+mn-cs"/>
              </a:rPr>
              <a:t>Indeed,  the family’s circumstances worsen, when his father loses his job.  Jeremy has to leave school Jeremy relates his father’s redundancy and its consequences in a </a:t>
            </a:r>
            <a:r>
              <a:rPr lang="en-GB" sz="1200" kern="1200" dirty="0" err="1" smtClean="0">
                <a:solidFill>
                  <a:schemeClr val="tx1"/>
                </a:solidFill>
                <a:latin typeface="Arial" charset="0"/>
                <a:ea typeface="ＭＳ Ｐゴシック" pitchFamily="27" charset="-128"/>
                <a:cs typeface="+mn-cs"/>
              </a:rPr>
              <a:t>writerly</a:t>
            </a:r>
            <a:r>
              <a:rPr lang="en-GB" sz="1200" kern="1200" dirty="0" smtClean="0">
                <a:solidFill>
                  <a:schemeClr val="tx1"/>
                </a:solidFill>
                <a:latin typeface="Arial" charset="0"/>
                <a:ea typeface="ＭＳ Ｐゴシック" pitchFamily="27" charset="-128"/>
                <a:cs typeface="+mn-cs"/>
              </a:rPr>
              <a:t> way, which distances us from the emotion around the upheaval this change of fortune must have brought about –</a:t>
            </a:r>
            <a:r>
              <a:rPr lang="en-GB" sz="1200" i="1" kern="1200" dirty="0" smtClean="0">
                <a:solidFill>
                  <a:schemeClr val="tx1"/>
                </a:solidFill>
                <a:latin typeface="Arial" charset="0"/>
                <a:ea typeface="ＭＳ Ｐゴシック" pitchFamily="27" charset="-128"/>
                <a:cs typeface="+mn-cs"/>
              </a:rPr>
              <a:t>’and my father became another member of the unemployed’ ‘another member’ </a:t>
            </a:r>
            <a:r>
              <a:rPr lang="en-GB" sz="1200" kern="1200" dirty="0" smtClean="0">
                <a:solidFill>
                  <a:schemeClr val="tx1"/>
                </a:solidFill>
                <a:latin typeface="Arial" charset="0"/>
                <a:ea typeface="ＭＳ Ｐゴシック" pitchFamily="27" charset="-128"/>
                <a:cs typeface="+mn-cs"/>
              </a:rPr>
              <a:t>here points to general unemployment in Ireland which works to softens the individual experience  and place him as part of a cohort, in the sense which Julia has described above, where a generation</a:t>
            </a:r>
            <a:r>
              <a:rPr lang="en-GB" sz="1200" i="1" kern="1200" dirty="0" smtClean="0">
                <a:solidFill>
                  <a:schemeClr val="tx1"/>
                </a:solidFill>
                <a:latin typeface="Arial" charset="0"/>
                <a:ea typeface="ＭＳ Ｐゴシック" pitchFamily="27" charset="-128"/>
                <a:cs typeface="+mn-cs"/>
              </a:rPr>
              <a:t> is more than an age cohort; involves exposure to the same conditions – generation as actuality; becomes a unit when share cultures and subjectivities and peers respond in the same way  as a collective</a:t>
            </a:r>
            <a:endParaRPr lang="en-GB" sz="1200" kern="1200" dirty="0" smtClean="0">
              <a:solidFill>
                <a:schemeClr val="tx1"/>
              </a:solidFill>
              <a:latin typeface="Arial" charset="0"/>
              <a:ea typeface="ＭＳ Ｐゴシック" pitchFamily="27" charset="-128"/>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latin typeface="Arial" charset="0"/>
              <a:ea typeface="ＭＳ Ｐゴシック" pitchFamily="27" charset="-128"/>
              <a:cs typeface="+mn-cs"/>
            </a:endParaRPr>
          </a:p>
          <a:p>
            <a:endParaRPr lang="en-GB" dirty="0"/>
          </a:p>
        </p:txBody>
      </p:sp>
      <p:sp>
        <p:nvSpPr>
          <p:cNvPr id="4" name="Slide Number Placeholder 3"/>
          <p:cNvSpPr>
            <a:spLocks noGrp="1"/>
          </p:cNvSpPr>
          <p:nvPr>
            <p:ph type="sldNum" sz="quarter" idx="10"/>
          </p:nvPr>
        </p:nvSpPr>
        <p:spPr/>
        <p:txBody>
          <a:bodyPr/>
          <a:lstStyle/>
          <a:p>
            <a:fld id="{B94456AD-0F14-41E4-A39A-34567B738534}" type="slidenum">
              <a:rPr lang="en-GB" smtClean="0"/>
              <a:pPr/>
              <a:t>12</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i="1" kern="1200" dirty="0" smtClean="0">
              <a:solidFill>
                <a:schemeClr val="tx1"/>
              </a:solidFill>
              <a:latin typeface="Arial" charset="0"/>
              <a:ea typeface="ＭＳ Ｐゴシック" pitchFamily="27" charset="-128"/>
              <a:cs typeface="+mn-cs"/>
            </a:endParaRPr>
          </a:p>
          <a:p>
            <a:r>
              <a:rPr lang="en-GB" sz="1200" kern="1200" dirty="0" smtClean="0">
                <a:solidFill>
                  <a:schemeClr val="tx1"/>
                </a:solidFill>
                <a:latin typeface="Arial" charset="0"/>
                <a:ea typeface="ＭＳ Ｐゴシック" pitchFamily="27" charset="-128"/>
                <a:cs typeface="+mn-cs"/>
              </a:rPr>
              <a:t>What is remembered; what is mentioned…</a:t>
            </a:r>
          </a:p>
          <a:p>
            <a:r>
              <a:rPr lang="en-GB" sz="1200" kern="1200" dirty="0" smtClean="0">
                <a:solidFill>
                  <a:schemeClr val="tx1"/>
                </a:solidFill>
                <a:latin typeface="Arial" charset="0"/>
                <a:ea typeface="ＭＳ Ｐゴシック" pitchFamily="27" charset="-128"/>
                <a:cs typeface="+mn-cs"/>
              </a:rPr>
              <a:t>We see here a shift between the generations in roles, signalled in the story of how</a:t>
            </a:r>
            <a:r>
              <a:rPr lang="en-GB" sz="1200" b="1" kern="1200" dirty="0" smtClean="0">
                <a:solidFill>
                  <a:schemeClr val="tx1"/>
                </a:solidFill>
                <a:latin typeface="Arial" charset="0"/>
                <a:ea typeface="ＭＳ Ｐゴシック" pitchFamily="27" charset="-128"/>
                <a:cs typeface="+mn-cs"/>
              </a:rPr>
              <a:t> he </a:t>
            </a:r>
            <a:r>
              <a:rPr lang="en-GB" sz="1200" kern="1200" dirty="0" smtClean="0">
                <a:solidFill>
                  <a:schemeClr val="tx1"/>
                </a:solidFill>
                <a:latin typeface="Arial" charset="0"/>
                <a:ea typeface="ＭＳ Ｐゴシック" pitchFamily="27" charset="-128"/>
                <a:cs typeface="+mn-cs"/>
              </a:rPr>
              <a:t>teaches</a:t>
            </a:r>
            <a:r>
              <a:rPr lang="en-GB" sz="1200" b="1" kern="1200" dirty="0" smtClean="0">
                <a:solidFill>
                  <a:schemeClr val="tx1"/>
                </a:solidFill>
                <a:latin typeface="Arial" charset="0"/>
                <a:ea typeface="ＭＳ Ｐゴシック" pitchFamily="27" charset="-128"/>
                <a:cs typeface="+mn-cs"/>
              </a:rPr>
              <a:t> his father </a:t>
            </a:r>
            <a:r>
              <a:rPr lang="en-GB" sz="1200" kern="1200" dirty="0" smtClean="0">
                <a:solidFill>
                  <a:schemeClr val="tx1"/>
                </a:solidFill>
                <a:latin typeface="Arial" charset="0"/>
                <a:ea typeface="ＭＳ Ｐゴシック" pitchFamily="27" charset="-128"/>
                <a:cs typeface="+mn-cs"/>
              </a:rPr>
              <a:t>to ride a bike</a:t>
            </a:r>
            <a:r>
              <a:rPr lang="en-GB" sz="1200" b="1" kern="1200" dirty="0" smtClean="0">
                <a:solidFill>
                  <a:schemeClr val="tx1"/>
                </a:solidFill>
                <a:latin typeface="Arial" charset="0"/>
                <a:ea typeface="ＭＳ Ｐゴシック" pitchFamily="27" charset="-128"/>
                <a:cs typeface="+mn-cs"/>
              </a:rPr>
              <a:t>.   </a:t>
            </a:r>
            <a:r>
              <a:rPr lang="en-GB" sz="1200" kern="1200" dirty="0" smtClean="0">
                <a:solidFill>
                  <a:schemeClr val="tx1"/>
                </a:solidFill>
                <a:latin typeface="Arial" charset="0"/>
                <a:ea typeface="ＭＳ Ｐゴシック" pitchFamily="27" charset="-128"/>
                <a:cs typeface="+mn-cs"/>
              </a:rPr>
              <a:t>These stories are underpinned with  </a:t>
            </a:r>
            <a:r>
              <a:rPr lang="en-GB" sz="1200" kern="1200" dirty="0" smtClean="0">
                <a:solidFill>
                  <a:schemeClr val="tx1"/>
                </a:solidFill>
                <a:latin typeface="Arial" charset="0"/>
                <a:ea typeface="ＭＳ Ｐゴシック" pitchFamily="27" charset="-128"/>
                <a:cs typeface="+mn-cs"/>
              </a:rPr>
              <a:t>a </a:t>
            </a:r>
            <a:r>
              <a:rPr lang="en-GB" sz="1200" kern="1200" dirty="0" smtClean="0">
                <a:solidFill>
                  <a:schemeClr val="tx1"/>
                </a:solidFill>
                <a:latin typeface="Arial" charset="0"/>
                <a:ea typeface="ＭＳ Ｐゴシック" pitchFamily="27" charset="-128"/>
                <a:cs typeface="+mn-cs"/>
              </a:rPr>
              <a:t>sense of warmth and humour at their haplessness as family pulling together to get through hard times. </a:t>
            </a:r>
          </a:p>
          <a:p>
            <a:r>
              <a:rPr lang="en-GB" sz="1200" kern="1200" dirty="0" smtClean="0">
                <a:solidFill>
                  <a:schemeClr val="tx1"/>
                </a:solidFill>
                <a:latin typeface="Arial" charset="0"/>
                <a:ea typeface="ＭＳ Ｐゴシック" pitchFamily="27" charset="-128"/>
                <a:cs typeface="+mn-cs"/>
              </a:rPr>
              <a:t>What Jeremy doesn’t mention here that his mother died around this time. Later in the interview  he talks of this period as a time of despair, as his father struggled to cope and  ‘the atmosphere at home totally changed’.  Illustrative of our interest  in what was not told, in the sequence of when information was revealed As in the careful, setting out of his life story at the start, we can Jeremy keeping to the task he’s been set : to talk about fatherhood : we can see the absence of his mother in this context too.</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i="1" kern="1200" dirty="0" smtClean="0">
              <a:solidFill>
                <a:schemeClr val="tx1"/>
              </a:solidFill>
              <a:latin typeface="Arial" charset="0"/>
              <a:ea typeface="ＭＳ Ｐゴシック" pitchFamily="27" charset="-128"/>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i="1" kern="1200" dirty="0" smtClean="0">
                <a:solidFill>
                  <a:schemeClr val="tx1"/>
                </a:solidFill>
                <a:latin typeface="Arial" charset="0"/>
                <a:ea typeface="ＭＳ Ｐゴシック" pitchFamily="27" charset="-128"/>
                <a:cs typeface="+mn-cs"/>
              </a:rPr>
              <a:t>WHAT HE LEAVES IN </a:t>
            </a: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Arial" charset="0"/>
                <a:ea typeface="ＭＳ Ｐゴシック" pitchFamily="27" charset="-128"/>
                <a:cs typeface="+mn-cs"/>
              </a:rPr>
              <a:t>His recall</a:t>
            </a:r>
            <a:r>
              <a:rPr lang="en-GB" sz="1200" kern="1200" baseline="0" dirty="0" smtClean="0">
                <a:solidFill>
                  <a:schemeClr val="tx1"/>
                </a:solidFill>
                <a:latin typeface="Arial" charset="0"/>
                <a:ea typeface="ＭＳ Ｐゴシック" pitchFamily="27" charset="-128"/>
                <a:cs typeface="+mn-cs"/>
              </a:rPr>
              <a:t> of </a:t>
            </a:r>
            <a:r>
              <a:rPr lang="en-GB" sz="1200" kern="1200" dirty="0" smtClean="0">
                <a:solidFill>
                  <a:schemeClr val="tx1"/>
                </a:solidFill>
                <a:latin typeface="Arial" charset="0"/>
                <a:ea typeface="ＭＳ Ｐゴシック" pitchFamily="27" charset="-128"/>
                <a:cs typeface="+mn-cs"/>
              </a:rPr>
              <a:t>the details  is striking here, some sixty years after the events (particularly, since  a little later in the interview he  can’t remember dates of birth  of his children.  It gives a flavour of day to day and week to week subsistence living and how constant attention needs to be given to the provision of food and heat. also how all  resources are pressed into the service of survival.</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latin typeface="Arial" charset="0"/>
              <a:ea typeface="ＭＳ Ｐゴシック" pitchFamily="27" charset="-128"/>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latin typeface="Arial" charset="0"/>
              <a:ea typeface="ＭＳ Ｐゴシック" pitchFamily="27" charset="-128"/>
              <a:cs typeface="+mn-cs"/>
            </a:endParaRPr>
          </a:p>
          <a:p>
            <a:endParaRPr lang="en-GB" dirty="0"/>
          </a:p>
        </p:txBody>
      </p:sp>
      <p:sp>
        <p:nvSpPr>
          <p:cNvPr id="4" name="Slide Number Placeholder 3"/>
          <p:cNvSpPr>
            <a:spLocks noGrp="1"/>
          </p:cNvSpPr>
          <p:nvPr>
            <p:ph type="sldNum" sz="quarter" idx="10"/>
          </p:nvPr>
        </p:nvSpPr>
        <p:spPr/>
        <p:txBody>
          <a:bodyPr/>
          <a:lstStyle/>
          <a:p>
            <a:fld id="{B94456AD-0F14-41E4-A39A-34567B738534}" type="slidenum">
              <a:rPr lang="en-GB" smtClean="0"/>
              <a:pPr/>
              <a:t>13</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 original analysis did not preclude attention to how narrative was told. The way we wrote about our interviews gives some attention to the way the narrative unfolded, as the field note suggests by my colleague who interviewed Jeremy suggests:</a:t>
            </a:r>
          </a:p>
          <a:p>
            <a:r>
              <a:rPr lang="en-US" sz="1200" kern="1200" dirty="0" smtClean="0">
                <a:solidFill>
                  <a:schemeClr val="tx1"/>
                </a:solidFill>
                <a:latin typeface="+mn-lt"/>
                <a:ea typeface="+mn-ea"/>
                <a:cs typeface="+mn-cs"/>
              </a:rPr>
              <a:t>‘J was somewhat deaf resulting from the years of working in a factory, subjected to the noise.  …quite  relaxed, speaking very slowly and carefully, with pauses for thought…His initial narrative took about 30 minutes.  He checked a couple of times if …[he] was on the right lines e.g. ‘Am I doing all right?’  He had a keen attention to detail, recalling very precise figures related to earnings and dates.  His narrative progressed chronologically at the start, with a focus on his childhood, outlining early family situation, his father’s circumstances and role, particularly their economic situation.  He referred to the context in which they grew up, large family, relative poverty, but dad in work until made redundant, impact of WWII, J’s early work career and economic situation, then the narrative went back to the childhood family and painted some pictures of the role of music in it.  He recounted how he came to England at his brother’s suggestion, and this quickly led him on to refer to his marriage and fatherhood, with almost no reference to his work [his main occupation for 33 years]… He covered the raising of his family quite briefly, with reference to how he and M </a:t>
            </a:r>
            <a:r>
              <a:rPr lang="en-US" sz="1200" kern="1200" dirty="0" err="1" smtClean="0">
                <a:solidFill>
                  <a:schemeClr val="tx1"/>
                </a:solidFill>
                <a:latin typeface="+mn-lt"/>
                <a:ea typeface="+mn-ea"/>
                <a:cs typeface="+mn-cs"/>
              </a:rPr>
              <a:t>organised</a:t>
            </a:r>
            <a:r>
              <a:rPr lang="en-US" sz="1200" kern="1200" dirty="0" smtClean="0">
                <a:solidFill>
                  <a:schemeClr val="tx1"/>
                </a:solidFill>
                <a:latin typeface="+mn-lt"/>
                <a:ea typeface="+mn-ea"/>
                <a:cs typeface="+mn-cs"/>
              </a:rPr>
              <a:t> their respective work and parenting, mentioned again the importance of music in his own family, then described the present structure of the family – children and grandchildren - and where they all now live. In the subsequent sub-session, the narrative came to life with some wonderful stories, particularly of J’s early life in Ireland, which painted a vivid picture of a large, energetic and musical </a:t>
            </a:r>
            <a:r>
              <a:rPr lang="en-US" sz="1200" kern="1200" dirty="0" err="1" smtClean="0">
                <a:solidFill>
                  <a:schemeClr val="tx1"/>
                </a:solidFill>
                <a:latin typeface="+mn-lt"/>
                <a:ea typeface="+mn-ea"/>
                <a:cs typeface="+mn-cs"/>
              </a:rPr>
              <a:t>family.Interestingly</a:t>
            </a:r>
            <a:r>
              <a:rPr lang="en-US" sz="1200" kern="1200" dirty="0" smtClean="0">
                <a:solidFill>
                  <a:schemeClr val="tx1"/>
                </a:solidFill>
                <a:latin typeface="+mn-lt"/>
                <a:ea typeface="+mn-ea"/>
                <a:cs typeface="+mn-cs"/>
              </a:rPr>
              <a:t>, though J mentioned early in the second </a:t>
            </a:r>
            <a:r>
              <a:rPr lang="en-US" sz="1200" kern="1200" dirty="0" err="1" smtClean="0">
                <a:solidFill>
                  <a:schemeClr val="tx1"/>
                </a:solidFill>
                <a:latin typeface="+mn-lt"/>
                <a:ea typeface="+mn-ea"/>
                <a:cs typeface="+mn-cs"/>
              </a:rPr>
              <a:t>subsession</a:t>
            </a:r>
            <a:r>
              <a:rPr lang="en-US" sz="1200" kern="1200" dirty="0" smtClean="0">
                <a:solidFill>
                  <a:schemeClr val="tx1"/>
                </a:solidFill>
                <a:latin typeface="+mn-lt"/>
                <a:ea typeface="+mn-ea"/>
                <a:cs typeface="+mn-cs"/>
              </a:rPr>
              <a:t> his mother’s death at an early age (62) , it was only in the later questions that it became clear that she died while he was still a teenager at school (14), and he talked of the impact this had on his father (‘his world fell apart’) and on the family.   The impression J gave was of a very warm, loving father, a close knit family, and despite having spent most of his working life doing what sounded like the most appalling jobs, he made no complaint </a:t>
            </a:r>
            <a:r>
              <a:rPr lang="en-US" sz="1200" kern="1200" dirty="0" err="1" smtClean="0">
                <a:solidFill>
                  <a:schemeClr val="tx1"/>
                </a:solidFill>
                <a:latin typeface="+mn-lt"/>
                <a:ea typeface="+mn-ea"/>
                <a:cs typeface="+mn-cs"/>
              </a:rPr>
              <a:t>recognising</a:t>
            </a:r>
            <a:r>
              <a:rPr lang="en-US" sz="1200" kern="1200" dirty="0" smtClean="0">
                <a:solidFill>
                  <a:schemeClr val="tx1"/>
                </a:solidFill>
                <a:latin typeface="+mn-lt"/>
                <a:ea typeface="+mn-ea"/>
                <a:cs typeface="+mn-cs"/>
              </a:rPr>
              <a:t> perhaps that he had little choice, viewing his life overall in a very positive way, proud of his children’s achievements, and in particular of his son because of his outstanding career success.’</a:t>
            </a:r>
          </a:p>
          <a:p>
            <a:r>
              <a:rPr lang="en-US" sz="1200" kern="1200" dirty="0" smtClean="0">
                <a:solidFill>
                  <a:schemeClr val="tx1"/>
                </a:solidFill>
                <a:latin typeface="+mn-lt"/>
                <a:ea typeface="+mn-ea"/>
                <a:cs typeface="+mn-cs"/>
              </a:rPr>
              <a:t>	In mapping</a:t>
            </a:r>
            <a:r>
              <a:rPr lang="en-US" sz="1200" kern="1200" baseline="0" dirty="0" smtClean="0">
                <a:solidFill>
                  <a:schemeClr val="tx1"/>
                </a:solidFill>
                <a:latin typeface="+mn-lt"/>
                <a:ea typeface="+mn-ea"/>
                <a:cs typeface="+mn-cs"/>
              </a:rPr>
              <a:t> the life histories – life course transitions, dates and ordering we were able both to compared across the cases to see how typical or different each case was  and also to compare our cases with their historical cohort and also against the other groups we studied (the UK origin grandfathers for example and </a:t>
            </a:r>
            <a:r>
              <a:rPr lang="en-US" sz="1200" kern="1200" baseline="0" dirty="0" err="1" smtClean="0">
                <a:solidFill>
                  <a:schemeClr val="tx1"/>
                </a:solidFill>
                <a:latin typeface="+mn-lt"/>
                <a:ea typeface="+mn-ea"/>
                <a:cs typeface="+mn-cs"/>
              </a:rPr>
              <a:t>Polsh</a:t>
            </a:r>
            <a:r>
              <a:rPr lang="en-US" sz="1200" kern="1200" baseline="0" dirty="0" smtClean="0">
                <a:solidFill>
                  <a:schemeClr val="tx1"/>
                </a:solidFill>
                <a:latin typeface="+mn-lt"/>
                <a:ea typeface="+mn-ea"/>
                <a:cs typeface="+mn-cs"/>
              </a:rPr>
              <a:t> grandfathers living in Poland who had lived under state socialism) more generally in terms of the broader contextual knowledge we had gleaned.</a:t>
            </a:r>
          </a:p>
          <a:p>
            <a:r>
              <a:rPr lang="en-US" sz="1200" kern="1200" baseline="0" dirty="0" smtClean="0">
                <a:solidFill>
                  <a:schemeClr val="tx1"/>
                </a:solidFill>
                <a:latin typeface="+mn-lt"/>
                <a:ea typeface="+mn-ea"/>
                <a:cs typeface="+mn-cs"/>
              </a:rPr>
              <a:t>	Thus one benefit of this is that it provides the possibility of scaling up from a handful of cases and to extrapolate to the a wider relevant group</a:t>
            </a:r>
            <a:r>
              <a:rPr lang="en-US" sz="1200" kern="1200" dirty="0" smtClean="0">
                <a:solidFill>
                  <a:schemeClr val="tx1"/>
                </a:solidFill>
                <a:latin typeface="+mn-lt"/>
                <a:ea typeface="+mn-ea"/>
                <a:cs typeface="+mn-cs"/>
              </a:rPr>
              <a:t>  </a:t>
            </a:r>
            <a:endParaRPr lang="en-GB" sz="1200" kern="120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F8742D5F-C1F4-4B90-B0B7-69381B6526EA}" type="slidenum">
              <a:rPr lang="en-US" smtClean="0"/>
              <a:pPr/>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8742D5F-C1F4-4B90-B0B7-69381B6526EA}" type="slidenum">
              <a:rPr lang="en-US" smtClean="0"/>
              <a:pPr/>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dirty="0" smtClean="0"/>
              <a:t>Where a partial fit between original research question (migration) and focus of secondary analysis </a:t>
            </a:r>
          </a:p>
          <a:p>
            <a:r>
              <a:rPr lang="en-GB" sz="1200" dirty="0" smtClean="0"/>
              <a:t>Life story approach creates multiple analysis possibilities</a:t>
            </a:r>
          </a:p>
          <a:p>
            <a:r>
              <a:rPr lang="en-GB" sz="1200" dirty="0" smtClean="0"/>
              <a:t>Cross over between two types of analysis in practice</a:t>
            </a:r>
          </a:p>
          <a:p>
            <a:r>
              <a:rPr lang="en-GB" sz="1200" dirty="0" smtClean="0">
                <a:latin typeface="Calibri" pitchFamily="34" charset="0"/>
              </a:rPr>
              <a:t>Few ethical concerns about interpretation because team included original and new team members</a:t>
            </a:r>
          </a:p>
          <a:p>
            <a:r>
              <a:rPr lang="en-GB" sz="1200" dirty="0" smtClean="0"/>
              <a:t>Surprising degree of consistency in interpretation</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F8742D5F-C1F4-4B90-B0B7-69381B6526EA}"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 Id="rId5" Type="http://schemas.openxmlformats.org/officeDocument/2006/relationships/image" Target="../media/image1.jpe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1582738"/>
            <a:ext cx="6694488" cy="5275262"/>
          </a:xfrm>
          <a:prstGeom prst="rect">
            <a:avLst/>
          </a:prstGeom>
          <a:solidFill>
            <a:srgbClr val="004D95"/>
          </a:solidFill>
          <a:ln w="9525">
            <a:noFill/>
            <a:miter lim="800000"/>
            <a:headEnd/>
            <a:tailEnd/>
          </a:ln>
        </p:spPr>
        <p:txBody>
          <a:bodyPr wrap="none" anchor="ctr"/>
          <a:lstStyle/>
          <a:p>
            <a:pPr>
              <a:defRPr/>
            </a:pPr>
            <a:endParaRPr lang="en-GB">
              <a:ea typeface="+mn-ea"/>
            </a:endParaRPr>
          </a:p>
        </p:txBody>
      </p:sp>
      <p:pic>
        <p:nvPicPr>
          <p:cNvPr id="5" name="Picture 11" descr="Image"/>
          <p:cNvPicPr>
            <a:picLocks noChangeAspect="1" noChangeArrowheads="1"/>
          </p:cNvPicPr>
          <p:nvPr/>
        </p:nvPicPr>
        <p:blipFill>
          <a:blip r:embed="rId3" cstate="print"/>
          <a:srcRect b="3697"/>
          <a:stretch>
            <a:fillRect/>
          </a:stretch>
        </p:blipFill>
        <p:spPr bwMode="auto">
          <a:xfrm>
            <a:off x="6729413" y="1581150"/>
            <a:ext cx="2419350" cy="4051300"/>
          </a:xfrm>
          <a:prstGeom prst="rect">
            <a:avLst/>
          </a:prstGeom>
          <a:noFill/>
          <a:ln w="9525">
            <a:noFill/>
            <a:miter lim="800000"/>
            <a:headEnd/>
            <a:tailEnd/>
          </a:ln>
        </p:spPr>
      </p:pic>
      <p:sp>
        <p:nvSpPr>
          <p:cNvPr id="6" name="Rectangle 13"/>
          <p:cNvSpPr>
            <a:spLocks noChangeArrowheads="1"/>
          </p:cNvSpPr>
          <p:nvPr/>
        </p:nvSpPr>
        <p:spPr bwMode="auto">
          <a:xfrm>
            <a:off x="6732588" y="5684838"/>
            <a:ext cx="2411412" cy="1173162"/>
          </a:xfrm>
          <a:prstGeom prst="rect">
            <a:avLst/>
          </a:prstGeom>
          <a:solidFill>
            <a:srgbClr val="57BFCF"/>
          </a:solidFill>
          <a:ln w="9525">
            <a:noFill/>
            <a:miter lim="800000"/>
            <a:headEnd/>
            <a:tailEnd/>
          </a:ln>
          <a:effectLst/>
        </p:spPr>
        <p:txBody>
          <a:bodyPr wrap="none" anchor="ctr"/>
          <a:lstStyle/>
          <a:p>
            <a:pPr>
              <a:defRPr/>
            </a:pPr>
            <a:endParaRPr lang="en-GB">
              <a:ea typeface="+mn-ea"/>
            </a:endParaRPr>
          </a:p>
        </p:txBody>
      </p:sp>
      <p:pic>
        <p:nvPicPr>
          <p:cNvPr id="7" name="Picture 10" descr="www"/>
          <p:cNvPicPr>
            <a:picLocks noChangeAspect="1" noChangeArrowheads="1"/>
          </p:cNvPicPr>
          <p:nvPr/>
        </p:nvPicPr>
        <p:blipFill>
          <a:blip r:embed="rId4" cstate="print">
            <a:clrChange>
              <a:clrFrom>
                <a:srgbClr val="003D7E"/>
              </a:clrFrom>
              <a:clrTo>
                <a:srgbClr val="003D7E">
                  <a:alpha val="0"/>
                </a:srgbClr>
              </a:clrTo>
            </a:clrChange>
          </a:blip>
          <a:srcRect/>
          <a:stretch>
            <a:fillRect/>
          </a:stretch>
        </p:blipFill>
        <p:spPr bwMode="auto">
          <a:xfrm>
            <a:off x="468313" y="5684838"/>
            <a:ext cx="1576387" cy="212725"/>
          </a:xfrm>
          <a:prstGeom prst="rect">
            <a:avLst/>
          </a:prstGeom>
          <a:noFill/>
          <a:ln w="9525">
            <a:noFill/>
            <a:miter lim="800000"/>
            <a:headEnd/>
            <a:tailEnd/>
          </a:ln>
        </p:spPr>
      </p:pic>
      <p:pic>
        <p:nvPicPr>
          <p:cNvPr id="8" name="Picture 10" descr="&#10;RGB_A4.jpg                                                     0005E427HF6                            C56E8EC6:"/>
          <p:cNvPicPr>
            <a:picLocks noChangeAspect="1" noChangeArrowheads="1"/>
          </p:cNvPicPr>
          <p:nvPr/>
        </p:nvPicPr>
        <p:blipFill>
          <a:blip r:embed="rId5" cstate="print"/>
          <a:srcRect/>
          <a:stretch>
            <a:fillRect/>
          </a:stretch>
        </p:blipFill>
        <p:spPr bwMode="auto">
          <a:xfrm>
            <a:off x="6705600" y="371475"/>
            <a:ext cx="2025650" cy="852488"/>
          </a:xfrm>
          <a:prstGeom prst="rect">
            <a:avLst/>
          </a:prstGeom>
          <a:noFill/>
          <a:ln w="9525">
            <a:noFill/>
            <a:miter lim="800000"/>
            <a:headEnd/>
            <a:tailEnd/>
          </a:ln>
        </p:spPr>
      </p:pic>
      <p:sp>
        <p:nvSpPr>
          <p:cNvPr id="3074" name="Rectangle 2"/>
          <p:cNvSpPr>
            <a:spLocks noGrp="1" noChangeArrowheads="1"/>
          </p:cNvSpPr>
          <p:nvPr>
            <p:ph type="ctrTitle"/>
          </p:nvPr>
        </p:nvSpPr>
        <p:spPr>
          <a:xfrm>
            <a:off x="466725" y="1870075"/>
            <a:ext cx="6049963" cy="2711450"/>
          </a:xfrm>
        </p:spPr>
        <p:txBody>
          <a:bodyPr/>
          <a:lstStyle>
            <a:lvl1pPr>
              <a:defRPr sz="8000">
                <a:solidFill>
                  <a:schemeClr val="bg1"/>
                </a:solidFill>
              </a:defRPr>
            </a:lvl1pPr>
          </a:lstStyle>
          <a:p>
            <a:r>
              <a:rPr lang="en-GB"/>
              <a:t>Click to edit Master title style</a:t>
            </a:r>
          </a:p>
        </p:txBody>
      </p:sp>
      <p:sp>
        <p:nvSpPr>
          <p:cNvPr id="3075" name="Rectangle 3"/>
          <p:cNvSpPr>
            <a:spLocks noGrp="1" noChangeArrowheads="1"/>
          </p:cNvSpPr>
          <p:nvPr>
            <p:ph type="subTitle" idx="1"/>
          </p:nvPr>
        </p:nvSpPr>
        <p:spPr>
          <a:xfrm>
            <a:off x="466725" y="5110163"/>
            <a:ext cx="6049963" cy="766762"/>
          </a:xfrm>
        </p:spPr>
        <p:txBody>
          <a:bodyPr/>
          <a:lstStyle>
            <a:lvl1pPr>
              <a:defRPr sz="2100">
                <a:solidFill>
                  <a:schemeClr val="bg1"/>
                </a:solidFill>
              </a:defRPr>
            </a:lvl1pPr>
          </a:lstStyle>
          <a:p>
            <a:r>
              <a:rPr lang="en-GB"/>
              <a:t>Click to edit Master subtitle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fld id="{B26313FB-C107-476D-B00A-11FF7EC7AD5E}" type="slidenum">
              <a:rPr lang="en-GB"/>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fld id="{3D8772BB-7B42-41FE-ABA8-56F234BB546C}" type="slidenum">
              <a:rPr lang="en-GB"/>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66725" y="3068638"/>
            <a:ext cx="4100513" cy="322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719638" y="3068638"/>
            <a:ext cx="4100512" cy="322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6"/>
          <p:cNvSpPr>
            <a:spLocks noGrp="1" noChangeArrowheads="1"/>
          </p:cNvSpPr>
          <p:nvPr>
            <p:ph type="sldNum" sz="quarter" idx="10"/>
          </p:nvPr>
        </p:nvSpPr>
        <p:spPr>
          <a:ln/>
        </p:spPr>
        <p:txBody>
          <a:bodyPr/>
          <a:lstStyle>
            <a:lvl1pPr>
              <a:defRPr/>
            </a:lvl1pPr>
          </a:lstStyle>
          <a:p>
            <a:fld id="{D080D2AA-C9D7-429A-90A4-F069A87D700F}" type="slidenum">
              <a:rPr lang="en-GB"/>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6"/>
          <p:cNvSpPr>
            <a:spLocks noGrp="1" noChangeArrowheads="1"/>
          </p:cNvSpPr>
          <p:nvPr>
            <p:ph type="sldNum" sz="quarter" idx="10"/>
          </p:nvPr>
        </p:nvSpPr>
        <p:spPr>
          <a:ln/>
        </p:spPr>
        <p:txBody>
          <a:bodyPr/>
          <a:lstStyle>
            <a:lvl1pPr>
              <a:defRPr/>
            </a:lvl1pPr>
          </a:lstStyle>
          <a:p>
            <a:fld id="{4DB3F4EB-3C03-43D3-B7EE-B9D4BF3C3B54}" type="slidenum">
              <a:rPr lang="en-GB"/>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6"/>
          <p:cNvSpPr>
            <a:spLocks noGrp="1" noChangeArrowheads="1"/>
          </p:cNvSpPr>
          <p:nvPr>
            <p:ph type="sldNum" sz="quarter" idx="10"/>
          </p:nvPr>
        </p:nvSpPr>
        <p:spPr>
          <a:ln/>
        </p:spPr>
        <p:txBody>
          <a:bodyPr/>
          <a:lstStyle>
            <a:lvl1pPr>
              <a:defRPr/>
            </a:lvl1pPr>
          </a:lstStyle>
          <a:p>
            <a:fld id="{C77BA15B-D754-416F-8B84-3F64DA9D9D28}" type="slidenum">
              <a:rPr lang="en-GB"/>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fld id="{7EC772E6-BBA7-4128-B848-D64A2C1F3BBA}" type="slidenum">
              <a:rPr lang="en-GB"/>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fld id="{C97FAECA-257B-425D-8C2A-EE10A53B3FDB}" type="slidenum">
              <a:rPr lang="en-GB"/>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fld id="{2C7B23D2-6743-41F2-80E3-3B9AAC9EC372}" type="slidenum">
              <a:rPr lang="en-GB"/>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fld id="{5490C11D-1887-4E2E-BD26-EC08B278082D}" type="slidenum">
              <a:rPr lang="en-GB"/>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2588" y="1870075"/>
            <a:ext cx="2087562" cy="44275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66725" y="1870075"/>
            <a:ext cx="6113463" cy="44275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fld id="{9B298E9A-DD36-4B06-A188-DF4F8DBB2697}"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1582738"/>
            <a:ext cx="9144000" cy="5275262"/>
          </a:xfrm>
          <a:prstGeom prst="rect">
            <a:avLst/>
          </a:prstGeom>
          <a:solidFill>
            <a:srgbClr val="BCCEC4"/>
          </a:solidFill>
          <a:ln w="9525">
            <a:noFill/>
            <a:miter lim="800000"/>
            <a:headEnd/>
            <a:tailEnd/>
          </a:ln>
          <a:effectLst/>
        </p:spPr>
        <p:txBody>
          <a:bodyPr wrap="none" anchor="ctr"/>
          <a:lstStyle/>
          <a:p>
            <a:pPr>
              <a:defRPr/>
            </a:pPr>
            <a:endParaRPr lang="en-GB">
              <a:ea typeface="+mn-ea"/>
            </a:endParaRPr>
          </a:p>
        </p:txBody>
      </p:sp>
      <p:sp>
        <p:nvSpPr>
          <p:cNvPr id="1027" name="Rectangle 2"/>
          <p:cNvSpPr>
            <a:spLocks noGrp="1" noChangeArrowheads="1"/>
          </p:cNvSpPr>
          <p:nvPr>
            <p:ph type="title"/>
          </p:nvPr>
        </p:nvSpPr>
        <p:spPr bwMode="auto">
          <a:xfrm>
            <a:off x="466725" y="1870075"/>
            <a:ext cx="8353425" cy="1143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smtClean="0"/>
              <a:t>Click to edit Master title style</a:t>
            </a:r>
          </a:p>
        </p:txBody>
      </p:sp>
      <p:sp>
        <p:nvSpPr>
          <p:cNvPr id="1028" name="Rectangle 3"/>
          <p:cNvSpPr>
            <a:spLocks noGrp="1" noChangeArrowheads="1"/>
          </p:cNvSpPr>
          <p:nvPr>
            <p:ph type="body" idx="1"/>
          </p:nvPr>
        </p:nvSpPr>
        <p:spPr bwMode="auto">
          <a:xfrm>
            <a:off x="466725" y="3068638"/>
            <a:ext cx="8353425" cy="3228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30" name="Rectangle 6"/>
          <p:cNvSpPr>
            <a:spLocks noGrp="1" noChangeArrowheads="1"/>
          </p:cNvSpPr>
          <p:nvPr>
            <p:ph type="sldNum" sz="quarter" idx="4"/>
          </p:nvPr>
        </p:nvSpPr>
        <p:spPr bwMode="auto">
          <a:xfrm>
            <a:off x="466725" y="6440488"/>
            <a:ext cx="296863" cy="29051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1300"/>
            </a:lvl1pPr>
          </a:lstStyle>
          <a:p>
            <a:fld id="{5795387A-7EDB-44B4-A9E3-836AAF891ABD}" type="slidenum">
              <a:rPr lang="en-GB"/>
              <a:pPr/>
              <a:t>‹#›</a:t>
            </a:fld>
            <a:endParaRPr lang="en-GB"/>
          </a:p>
        </p:txBody>
      </p:sp>
      <p:pic>
        <p:nvPicPr>
          <p:cNvPr id="2" name="Picture 7" descr="&#10;RGB_A4.jpg                                                     0005E427HF6                            C56E8EC6:"/>
          <p:cNvPicPr>
            <a:picLocks noChangeAspect="1" noChangeArrowheads="1"/>
          </p:cNvPicPr>
          <p:nvPr/>
        </p:nvPicPr>
        <p:blipFill>
          <a:blip r:embed="rId13" cstate="print"/>
          <a:srcRect/>
          <a:stretch>
            <a:fillRect/>
          </a:stretch>
        </p:blipFill>
        <p:spPr bwMode="auto">
          <a:xfrm>
            <a:off x="6705600" y="371475"/>
            <a:ext cx="2025650" cy="85248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31"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hf hdr="0" ftr="0" dt="0"/>
  <p:txStyles>
    <p:titleStyle>
      <a:lvl1pPr algn="l" rtl="0" eaLnBrk="0" fontAlgn="base" hangingPunct="0">
        <a:spcBef>
          <a:spcPct val="0"/>
        </a:spcBef>
        <a:spcAft>
          <a:spcPct val="0"/>
        </a:spcAft>
        <a:defRPr sz="3900">
          <a:solidFill>
            <a:srgbClr val="054692"/>
          </a:solidFill>
          <a:latin typeface="+mj-lt"/>
          <a:ea typeface="ＭＳ Ｐゴシック" pitchFamily="27" charset="-128"/>
          <a:cs typeface="+mj-cs"/>
        </a:defRPr>
      </a:lvl1pPr>
      <a:lvl2pPr algn="l" rtl="0" eaLnBrk="0" fontAlgn="base" hangingPunct="0">
        <a:spcBef>
          <a:spcPct val="0"/>
        </a:spcBef>
        <a:spcAft>
          <a:spcPct val="0"/>
        </a:spcAft>
        <a:defRPr sz="3900">
          <a:solidFill>
            <a:srgbClr val="054692"/>
          </a:solidFill>
          <a:latin typeface="Arial" charset="0"/>
          <a:ea typeface="ＭＳ Ｐゴシック" pitchFamily="27" charset="-128"/>
        </a:defRPr>
      </a:lvl2pPr>
      <a:lvl3pPr algn="l" rtl="0" eaLnBrk="0" fontAlgn="base" hangingPunct="0">
        <a:spcBef>
          <a:spcPct val="0"/>
        </a:spcBef>
        <a:spcAft>
          <a:spcPct val="0"/>
        </a:spcAft>
        <a:defRPr sz="3900">
          <a:solidFill>
            <a:srgbClr val="054692"/>
          </a:solidFill>
          <a:latin typeface="Arial" charset="0"/>
          <a:ea typeface="ＭＳ Ｐゴシック" pitchFamily="27" charset="-128"/>
        </a:defRPr>
      </a:lvl3pPr>
      <a:lvl4pPr algn="l" rtl="0" eaLnBrk="0" fontAlgn="base" hangingPunct="0">
        <a:spcBef>
          <a:spcPct val="0"/>
        </a:spcBef>
        <a:spcAft>
          <a:spcPct val="0"/>
        </a:spcAft>
        <a:defRPr sz="3900">
          <a:solidFill>
            <a:srgbClr val="054692"/>
          </a:solidFill>
          <a:latin typeface="Arial" charset="0"/>
          <a:ea typeface="ＭＳ Ｐゴシック" pitchFamily="27" charset="-128"/>
        </a:defRPr>
      </a:lvl4pPr>
      <a:lvl5pPr algn="l" rtl="0" eaLnBrk="0" fontAlgn="base" hangingPunct="0">
        <a:spcBef>
          <a:spcPct val="0"/>
        </a:spcBef>
        <a:spcAft>
          <a:spcPct val="0"/>
        </a:spcAft>
        <a:defRPr sz="3900">
          <a:solidFill>
            <a:srgbClr val="054692"/>
          </a:solidFill>
          <a:latin typeface="Arial" charset="0"/>
          <a:ea typeface="ＭＳ Ｐゴシック" pitchFamily="27" charset="-128"/>
        </a:defRPr>
      </a:lvl5pPr>
      <a:lvl6pPr marL="457200" algn="l" rtl="0" fontAlgn="base">
        <a:spcBef>
          <a:spcPct val="0"/>
        </a:spcBef>
        <a:spcAft>
          <a:spcPct val="0"/>
        </a:spcAft>
        <a:defRPr sz="3900">
          <a:solidFill>
            <a:srgbClr val="054692"/>
          </a:solidFill>
          <a:latin typeface="Arial" charset="0"/>
        </a:defRPr>
      </a:lvl6pPr>
      <a:lvl7pPr marL="914400" algn="l" rtl="0" fontAlgn="base">
        <a:spcBef>
          <a:spcPct val="0"/>
        </a:spcBef>
        <a:spcAft>
          <a:spcPct val="0"/>
        </a:spcAft>
        <a:defRPr sz="3900">
          <a:solidFill>
            <a:srgbClr val="054692"/>
          </a:solidFill>
          <a:latin typeface="Arial" charset="0"/>
        </a:defRPr>
      </a:lvl7pPr>
      <a:lvl8pPr marL="1371600" algn="l" rtl="0" fontAlgn="base">
        <a:spcBef>
          <a:spcPct val="0"/>
        </a:spcBef>
        <a:spcAft>
          <a:spcPct val="0"/>
        </a:spcAft>
        <a:defRPr sz="3900">
          <a:solidFill>
            <a:srgbClr val="054692"/>
          </a:solidFill>
          <a:latin typeface="Arial" charset="0"/>
        </a:defRPr>
      </a:lvl8pPr>
      <a:lvl9pPr marL="1828800" algn="l" rtl="0" fontAlgn="base">
        <a:spcBef>
          <a:spcPct val="0"/>
        </a:spcBef>
        <a:spcAft>
          <a:spcPct val="0"/>
        </a:spcAft>
        <a:defRPr sz="3900">
          <a:solidFill>
            <a:srgbClr val="054692"/>
          </a:solidFill>
          <a:latin typeface="Arial" charset="0"/>
        </a:defRPr>
      </a:lvl9pPr>
    </p:titleStyle>
    <p:bodyStyle>
      <a:lvl1pPr marL="342900" indent="-342900" algn="l" rtl="0" eaLnBrk="0" fontAlgn="base" hangingPunct="0">
        <a:spcBef>
          <a:spcPct val="20000"/>
        </a:spcBef>
        <a:spcAft>
          <a:spcPct val="0"/>
        </a:spcAft>
        <a:defRPr sz="1900" b="1">
          <a:solidFill>
            <a:schemeClr val="tx1"/>
          </a:solidFill>
          <a:latin typeface="+mn-lt"/>
          <a:ea typeface="ＭＳ Ｐゴシック" pitchFamily="27" charset="-128"/>
          <a:cs typeface="+mn-cs"/>
        </a:defRPr>
      </a:lvl1pPr>
      <a:lvl2pPr marL="225425" indent="-223838" algn="l" rtl="0" eaLnBrk="0" fontAlgn="base" hangingPunct="0">
        <a:spcBef>
          <a:spcPct val="20000"/>
        </a:spcBef>
        <a:spcAft>
          <a:spcPct val="0"/>
        </a:spcAft>
        <a:buChar char="•"/>
        <a:defRPr sz="1900">
          <a:solidFill>
            <a:schemeClr val="tx1"/>
          </a:solidFill>
          <a:latin typeface="+mn-lt"/>
          <a:ea typeface="ＭＳ Ｐゴシック" pitchFamily="27" charset="-128"/>
        </a:defRPr>
      </a:lvl2pPr>
      <a:lvl3pPr marL="485775" indent="-258763" algn="l" rtl="0" eaLnBrk="0" fontAlgn="base" hangingPunct="0">
        <a:spcBef>
          <a:spcPct val="20000"/>
        </a:spcBef>
        <a:spcAft>
          <a:spcPct val="0"/>
        </a:spcAft>
        <a:buFont typeface="Arial" charset="0"/>
        <a:buChar char="–"/>
        <a:defRPr sz="1900">
          <a:solidFill>
            <a:schemeClr val="tx1"/>
          </a:solidFill>
          <a:latin typeface="+mn-lt"/>
          <a:ea typeface="ＭＳ Ｐゴシック" pitchFamily="27" charset="-128"/>
        </a:defRPr>
      </a:lvl3pPr>
      <a:lvl4pPr marL="746125" indent="-258763" algn="l" rtl="0" eaLnBrk="0" fontAlgn="base" hangingPunct="0">
        <a:spcBef>
          <a:spcPct val="20000"/>
        </a:spcBef>
        <a:spcAft>
          <a:spcPct val="0"/>
        </a:spcAft>
        <a:buFont typeface="Wingdings" pitchFamily="27" charset="2"/>
        <a:buChar char="§"/>
        <a:defRPr sz="1900">
          <a:solidFill>
            <a:schemeClr val="tx1"/>
          </a:solidFill>
          <a:latin typeface="+mn-lt"/>
          <a:ea typeface="ＭＳ Ｐゴシック" pitchFamily="27" charset="-128"/>
        </a:defRPr>
      </a:lvl4pPr>
      <a:lvl5pPr marL="958850" indent="-211138" algn="l" rtl="0" eaLnBrk="0" fontAlgn="base" hangingPunct="0">
        <a:spcBef>
          <a:spcPct val="20000"/>
        </a:spcBef>
        <a:spcAft>
          <a:spcPct val="0"/>
        </a:spcAft>
        <a:buChar char="»"/>
        <a:defRPr sz="1900">
          <a:solidFill>
            <a:schemeClr val="tx1"/>
          </a:solidFill>
          <a:latin typeface="+mn-lt"/>
          <a:ea typeface="ＭＳ Ｐゴシック" pitchFamily="27" charset="-128"/>
        </a:defRPr>
      </a:lvl5pPr>
      <a:lvl6pPr marL="1416050" indent="-211138" algn="l" rtl="0" fontAlgn="base">
        <a:spcBef>
          <a:spcPct val="20000"/>
        </a:spcBef>
        <a:spcAft>
          <a:spcPct val="0"/>
        </a:spcAft>
        <a:buChar char="»"/>
        <a:defRPr sz="1900">
          <a:solidFill>
            <a:schemeClr val="tx1"/>
          </a:solidFill>
          <a:latin typeface="+mn-lt"/>
        </a:defRPr>
      </a:lvl6pPr>
      <a:lvl7pPr marL="1873250" indent="-211138" algn="l" rtl="0" fontAlgn="base">
        <a:spcBef>
          <a:spcPct val="20000"/>
        </a:spcBef>
        <a:spcAft>
          <a:spcPct val="0"/>
        </a:spcAft>
        <a:buChar char="»"/>
        <a:defRPr sz="1900">
          <a:solidFill>
            <a:schemeClr val="tx1"/>
          </a:solidFill>
          <a:latin typeface="+mn-lt"/>
        </a:defRPr>
      </a:lvl7pPr>
      <a:lvl8pPr marL="2330450" indent="-211138" algn="l" rtl="0" fontAlgn="base">
        <a:spcBef>
          <a:spcPct val="20000"/>
        </a:spcBef>
        <a:spcAft>
          <a:spcPct val="0"/>
        </a:spcAft>
        <a:buChar char="»"/>
        <a:defRPr sz="1900">
          <a:solidFill>
            <a:schemeClr val="tx1"/>
          </a:solidFill>
          <a:latin typeface="+mn-lt"/>
        </a:defRPr>
      </a:lvl8pPr>
      <a:lvl9pPr marL="2787650" indent="-211138" algn="l" rtl="0" fontAlgn="base">
        <a:spcBef>
          <a:spcPct val="20000"/>
        </a:spcBef>
        <a:spcAft>
          <a:spcPct val="0"/>
        </a:spcAft>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gi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p:txBody>
          <a:bodyPr/>
          <a:lstStyle/>
          <a:p>
            <a:pPr eaLnBrk="1" hangingPunct="1"/>
            <a:r>
              <a:rPr lang="en-GB" sz="4400" b="1" dirty="0" smtClean="0"/>
              <a:t>Making sense of life stories: life course and narrative perspectives</a:t>
            </a:r>
            <a:endParaRPr lang="en-GB" sz="4400" dirty="0" smtClean="0">
              <a:latin typeface="Calibri" pitchFamily="34" charset="0"/>
            </a:endParaRPr>
          </a:p>
        </p:txBody>
      </p:sp>
      <p:sp>
        <p:nvSpPr>
          <p:cNvPr id="18435" name="Rectangle 3"/>
          <p:cNvSpPr>
            <a:spLocks noGrp="1" noChangeArrowheads="1"/>
          </p:cNvSpPr>
          <p:nvPr>
            <p:ph type="subTitle" idx="1"/>
          </p:nvPr>
        </p:nvSpPr>
        <p:spPr>
          <a:xfrm>
            <a:off x="457200" y="4876800"/>
            <a:ext cx="6010275" cy="1214438"/>
          </a:xfrm>
        </p:spPr>
        <p:txBody>
          <a:bodyPr/>
          <a:lstStyle/>
          <a:p>
            <a:pPr marL="0" indent="0" eaLnBrk="1" hangingPunct="1"/>
            <a:r>
              <a:rPr lang="en-GB" dirty="0" smtClean="0"/>
              <a:t>Julia </a:t>
            </a:r>
            <a:r>
              <a:rPr lang="en-GB" dirty="0" err="1" smtClean="0"/>
              <a:t>Brannen</a:t>
            </a:r>
            <a:r>
              <a:rPr lang="en-GB" dirty="0" smtClean="0"/>
              <a:t> and Heather Elliott</a:t>
            </a:r>
          </a:p>
          <a:p>
            <a:pPr marL="0" indent="0" eaLnBrk="1" hangingPunct="1"/>
            <a:r>
              <a:rPr lang="en-GB" dirty="0" smtClean="0"/>
              <a:t>Oxford July 2014</a:t>
            </a:r>
          </a:p>
        </p:txBody>
      </p:sp>
      <p:sp>
        <p:nvSpPr>
          <p:cNvPr id="18437" name="Rectangle 5"/>
          <p:cNvSpPr>
            <a:spLocks noChangeArrowheads="1"/>
          </p:cNvSpPr>
          <p:nvPr/>
        </p:nvSpPr>
        <p:spPr bwMode="auto">
          <a:xfrm>
            <a:off x="6732588" y="1584176"/>
            <a:ext cx="2411412" cy="5273824"/>
          </a:xfrm>
          <a:prstGeom prst="rect">
            <a:avLst/>
          </a:prstGeom>
          <a:solidFill>
            <a:srgbClr val="EAEAEA"/>
          </a:solidFill>
          <a:ln w="9525">
            <a:noFill/>
            <a:miter lim="800000"/>
            <a:headEnd/>
            <a:tailEnd/>
          </a:ln>
        </p:spPr>
        <p:txBody>
          <a:bodyPr wrap="none" lIns="72000" rIns="72000"/>
          <a:lstStyle/>
          <a:p>
            <a:endParaRPr lang="en-GB" sz="1600" dirty="0">
              <a:solidFill>
                <a:schemeClr val="bg1"/>
              </a:solidFill>
            </a:endParaRPr>
          </a:p>
        </p:txBody>
      </p:sp>
      <p:pic>
        <p:nvPicPr>
          <p:cNvPr id="6" name="Picture 5" descr="NCRM Logo Vertical (CMYK).png"/>
          <p:cNvPicPr>
            <a:picLocks noChangeAspect="1"/>
          </p:cNvPicPr>
          <p:nvPr/>
        </p:nvPicPr>
        <p:blipFill>
          <a:blip r:embed="rId2" cstate="print"/>
          <a:stretch>
            <a:fillRect/>
          </a:stretch>
        </p:blipFill>
        <p:spPr>
          <a:xfrm>
            <a:off x="467544" y="260648"/>
            <a:ext cx="1728192" cy="1010553"/>
          </a:xfrm>
          <a:prstGeom prst="rect">
            <a:avLst/>
          </a:prstGeom>
        </p:spPr>
      </p:pic>
      <p:pic>
        <p:nvPicPr>
          <p:cNvPr id="7" name="Picture 6" descr="GIF RGB 150 Pixels with Border.gif"/>
          <p:cNvPicPr>
            <a:picLocks noChangeAspect="1"/>
          </p:cNvPicPr>
          <p:nvPr/>
        </p:nvPicPr>
        <p:blipFill>
          <a:blip r:embed="rId3" cstate="print"/>
          <a:stretch>
            <a:fillRect/>
          </a:stretch>
        </p:blipFill>
        <p:spPr>
          <a:xfrm>
            <a:off x="7452320" y="4581128"/>
            <a:ext cx="1022371" cy="858792"/>
          </a:xfrm>
          <a:prstGeom prst="rect">
            <a:avLst/>
          </a:prstGeom>
        </p:spPr>
      </p:pic>
      <p:pic>
        <p:nvPicPr>
          <p:cNvPr id="8" name="Picture 7" descr="circles_logo_sm16 Nov.jpg"/>
          <p:cNvPicPr>
            <a:picLocks noChangeAspect="1"/>
          </p:cNvPicPr>
          <p:nvPr/>
        </p:nvPicPr>
        <p:blipFill>
          <a:blip r:embed="rId4" cstate="print"/>
          <a:stretch>
            <a:fillRect/>
          </a:stretch>
        </p:blipFill>
        <p:spPr>
          <a:xfrm>
            <a:off x="7380312" y="5805264"/>
            <a:ext cx="1152128" cy="83781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Combining two analytic approaches</a:t>
            </a:r>
            <a:endParaRPr lang="en-GB" dirty="0"/>
          </a:p>
        </p:txBody>
      </p:sp>
      <p:sp>
        <p:nvSpPr>
          <p:cNvPr id="3" name="Content Placeholder 2"/>
          <p:cNvSpPr>
            <a:spLocks noGrp="1"/>
          </p:cNvSpPr>
          <p:nvPr>
            <p:ph idx="1"/>
          </p:nvPr>
        </p:nvSpPr>
        <p:spPr/>
        <p:txBody>
          <a:bodyPr/>
          <a:lstStyle/>
          <a:p>
            <a:pPr>
              <a:buNone/>
            </a:pPr>
            <a:endParaRPr lang="en-GB" sz="2400" dirty="0" smtClean="0"/>
          </a:p>
          <a:p>
            <a:pPr>
              <a:buNone/>
            </a:pPr>
            <a:r>
              <a:rPr lang="en-GB" sz="2400" dirty="0" smtClean="0"/>
              <a:t>Analysis of data in two senses </a:t>
            </a:r>
          </a:p>
          <a:p>
            <a:endParaRPr lang="en-GB" sz="2400" dirty="0" smtClean="0"/>
          </a:p>
          <a:p>
            <a:pPr>
              <a:buNone/>
            </a:pPr>
            <a:r>
              <a:rPr lang="en-GB" sz="2400" dirty="0" smtClean="0"/>
              <a:t> (a) Historical /biographical/ contextual analysis of lives of grandfathers who had migrated early in life (original analysis) </a:t>
            </a:r>
          </a:p>
          <a:p>
            <a:pPr>
              <a:buNone/>
            </a:pPr>
            <a:endParaRPr lang="en-GB" sz="2400" dirty="0" smtClean="0"/>
          </a:p>
          <a:p>
            <a:pPr>
              <a:buNone/>
            </a:pPr>
            <a:r>
              <a:rPr lang="en-GB" sz="2400" dirty="0" smtClean="0"/>
              <a:t> (b) Narrative analysis of migrants’ stories of experiences of migration (secondary NOVELLA analysis)</a:t>
            </a:r>
            <a:endParaRPr lang="en-US" sz="2400" dirty="0" smtClean="0"/>
          </a:p>
          <a:p>
            <a:endParaRPr lang="en-GB" dirty="0"/>
          </a:p>
        </p:txBody>
      </p:sp>
      <p:sp>
        <p:nvSpPr>
          <p:cNvPr id="4" name="Slide Number Placeholder 3"/>
          <p:cNvSpPr>
            <a:spLocks noGrp="1"/>
          </p:cNvSpPr>
          <p:nvPr>
            <p:ph type="sldNum" sz="quarter" idx="10"/>
          </p:nvPr>
        </p:nvSpPr>
        <p:spPr/>
        <p:txBody>
          <a:bodyPr/>
          <a:lstStyle/>
          <a:p>
            <a:fld id="{B26313FB-C107-476D-B00A-11FF7EC7AD5E}" type="slidenum">
              <a:rPr lang="en-GB" smtClean="0"/>
              <a:pPr/>
              <a:t>2</a:t>
            </a:fld>
            <a:endParaRPr lang="en-GB"/>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725" y="476671"/>
            <a:ext cx="5977483" cy="720079"/>
          </a:xfrm>
        </p:spPr>
        <p:txBody>
          <a:bodyPr>
            <a:normAutofit fontScale="90000"/>
          </a:bodyPr>
          <a:lstStyle/>
          <a:p>
            <a:r>
              <a:rPr lang="en-US" dirty="0" smtClean="0"/>
              <a:t>The importance of history in </a:t>
            </a:r>
            <a:br>
              <a:rPr lang="en-US" dirty="0" smtClean="0"/>
            </a:br>
            <a:r>
              <a:rPr lang="en-US" dirty="0" smtClean="0"/>
              <a:t>the social sciences</a:t>
            </a:r>
            <a:endParaRPr lang="en-US" dirty="0"/>
          </a:p>
        </p:txBody>
      </p:sp>
      <p:sp>
        <p:nvSpPr>
          <p:cNvPr id="3" name="Content Placeholder 2"/>
          <p:cNvSpPr>
            <a:spLocks noGrp="1"/>
          </p:cNvSpPr>
          <p:nvPr>
            <p:ph idx="1"/>
          </p:nvPr>
        </p:nvSpPr>
        <p:spPr/>
        <p:txBody>
          <a:bodyPr/>
          <a:lstStyle/>
          <a:p>
            <a:pPr>
              <a:buNone/>
            </a:pPr>
            <a:endParaRPr lang="en-US" dirty="0"/>
          </a:p>
          <a:p>
            <a:pPr>
              <a:buNone/>
            </a:pPr>
            <a:r>
              <a:rPr lang="en-US" dirty="0" smtClean="0"/>
              <a:t> </a:t>
            </a:r>
          </a:p>
          <a:p>
            <a:endParaRPr lang="en-US" dirty="0"/>
          </a:p>
        </p:txBody>
      </p:sp>
      <p:sp>
        <p:nvSpPr>
          <p:cNvPr id="8" name="Rectangular Callout 7"/>
          <p:cNvSpPr/>
          <p:nvPr/>
        </p:nvSpPr>
        <p:spPr>
          <a:xfrm>
            <a:off x="1043608" y="1556792"/>
            <a:ext cx="7480448" cy="3880048"/>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i="1" dirty="0" smtClean="0"/>
              <a:t>To be a  member of any human community is to situate oneself with regard to one’s (its) the past, if only by rejecting it. The past is therefore a permanent dimension of human consciousness, an inevitable component of its institutions, values and other patterns of human society’</a:t>
            </a:r>
            <a:r>
              <a:rPr lang="en-US" sz="2800" dirty="0" smtClean="0"/>
              <a:t>  (</a:t>
            </a:r>
            <a:r>
              <a:rPr lang="en-US" sz="2800" dirty="0" err="1" smtClean="0"/>
              <a:t>Hobsbaum</a:t>
            </a:r>
            <a:r>
              <a:rPr lang="en-US" sz="2800" dirty="0" smtClean="0"/>
              <a:t> 1998 p13)</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Arial" pitchFamily="34" charset="0"/>
              <a:buChar char="•"/>
            </a:pPr>
            <a:r>
              <a:rPr lang="en-GB" sz="2400" dirty="0" smtClean="0"/>
              <a:t>Mitigates current obsession with immediate ‘Impact’ </a:t>
            </a:r>
          </a:p>
          <a:p>
            <a:pPr>
              <a:buFont typeface="Arial" pitchFamily="34" charset="0"/>
              <a:buChar char="•"/>
            </a:pPr>
            <a:r>
              <a:rPr lang="en-GB" sz="2400" dirty="0" smtClean="0"/>
              <a:t>Assists the process of comparison </a:t>
            </a:r>
          </a:p>
          <a:p>
            <a:pPr>
              <a:buFont typeface="Arial" pitchFamily="34" charset="0"/>
              <a:buChar char="•"/>
            </a:pPr>
            <a:r>
              <a:rPr lang="en-GB" sz="2400" dirty="0" smtClean="0"/>
              <a:t>Offers opportunity to understand social change</a:t>
            </a:r>
          </a:p>
          <a:p>
            <a:pPr>
              <a:buFont typeface="Arial" pitchFamily="34" charset="0"/>
              <a:buChar char="•"/>
            </a:pPr>
            <a:r>
              <a:rPr lang="en-GB" sz="2400" dirty="0" smtClean="0"/>
              <a:t>Avoids parochialism</a:t>
            </a:r>
          </a:p>
          <a:p>
            <a:pPr>
              <a:buFont typeface="Arial" pitchFamily="34" charset="0"/>
              <a:buChar char="•"/>
            </a:pPr>
            <a:r>
              <a:rPr lang="en-US" sz="2400" dirty="0" smtClean="0"/>
              <a:t>History requires </a:t>
            </a:r>
            <a:r>
              <a:rPr lang="en-US" sz="2400" dirty="0"/>
              <a:t>us to ask why has something has persisted </a:t>
            </a:r>
            <a:r>
              <a:rPr lang="en-US" sz="2400" dirty="0" smtClean="0"/>
              <a:t>or changed and </a:t>
            </a:r>
            <a:r>
              <a:rPr lang="en-US" sz="2400" dirty="0"/>
              <a:t>what the </a:t>
            </a:r>
            <a:r>
              <a:rPr lang="en-US" sz="2400" dirty="0" smtClean="0"/>
              <a:t>conditions made </a:t>
            </a:r>
            <a:r>
              <a:rPr lang="en-US" sz="2400" dirty="0"/>
              <a:t>this happen</a:t>
            </a:r>
          </a:p>
        </p:txBody>
      </p:sp>
      <p:sp>
        <p:nvSpPr>
          <p:cNvPr id="2" name="Title 1"/>
          <p:cNvSpPr>
            <a:spLocks noGrp="1"/>
          </p:cNvSpPr>
          <p:nvPr>
            <p:ph type="title"/>
          </p:nvPr>
        </p:nvSpPr>
        <p:spPr/>
        <p:txBody>
          <a:bodyPr>
            <a:normAutofit fontScale="90000"/>
          </a:bodyPr>
          <a:lstStyle/>
          <a:p>
            <a:r>
              <a:rPr lang="en-GB" b="1" dirty="0" smtClean="0"/>
              <a:t>Making the case for an historical lens</a:t>
            </a:r>
            <a:endParaRPr lang="en-US"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Arial" pitchFamily="34" charset="0"/>
              <a:buChar char="•"/>
            </a:pPr>
            <a:r>
              <a:rPr lang="en-US" sz="2400" dirty="0"/>
              <a:t>ESRC study of fatherhood  across three generations  </a:t>
            </a:r>
            <a:r>
              <a:rPr lang="en-US" sz="2400" dirty="0" smtClean="0"/>
              <a:t>including Irish </a:t>
            </a:r>
            <a:r>
              <a:rPr lang="en-US" sz="2400" dirty="0"/>
              <a:t>born </a:t>
            </a:r>
            <a:r>
              <a:rPr lang="en-US" sz="2400" dirty="0" smtClean="0"/>
              <a:t>grandfathers</a:t>
            </a:r>
          </a:p>
          <a:p>
            <a:pPr>
              <a:buFont typeface="Arial" pitchFamily="34" charset="0"/>
              <a:buChar char="•"/>
            </a:pPr>
            <a:r>
              <a:rPr lang="en-GB" sz="2400" dirty="0" smtClean="0"/>
              <a:t>30 chains of grandfathers, fathers and sons</a:t>
            </a:r>
          </a:p>
          <a:p>
            <a:pPr>
              <a:buFont typeface="Arial" pitchFamily="34" charset="0"/>
              <a:buChar char="•"/>
            </a:pPr>
            <a:r>
              <a:rPr lang="en-GB" sz="2400" dirty="0" smtClean="0"/>
              <a:t>Life story interview approach plus unstructured and semi structured questions</a:t>
            </a:r>
          </a:p>
          <a:p>
            <a:pPr>
              <a:buFont typeface="Arial" pitchFamily="34" charset="0"/>
              <a:buChar char="•"/>
            </a:pPr>
            <a:r>
              <a:rPr lang="en-GB" sz="2400" dirty="0" smtClean="0"/>
              <a:t>Current reuse of these data in NCRM Node NOVELLA (Narratives of Varied Everyday Lives and Linked Approaches) using a narrative approach</a:t>
            </a:r>
            <a:endParaRPr lang="en-US" sz="2400" dirty="0"/>
          </a:p>
        </p:txBody>
      </p:sp>
      <p:sp>
        <p:nvSpPr>
          <p:cNvPr id="2" name="Title 1"/>
          <p:cNvSpPr>
            <a:spLocks noGrp="1"/>
          </p:cNvSpPr>
          <p:nvPr>
            <p:ph type="title"/>
          </p:nvPr>
        </p:nvSpPr>
        <p:spPr/>
        <p:txBody>
          <a:bodyPr>
            <a:normAutofit fontScale="90000"/>
          </a:bodyPr>
          <a:lstStyle/>
          <a:p>
            <a:r>
              <a:rPr lang="en-GB" b="1" dirty="0" smtClean="0"/>
              <a:t>An intergenerational study of fathers</a:t>
            </a:r>
            <a:endParaRPr lang="en-U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leftfootforward.org/images/2013/10/No-dogs1.png"/>
          <p:cNvPicPr>
            <a:picLocks noChangeAspect="1" noChangeArrowheads="1"/>
          </p:cNvPicPr>
          <p:nvPr/>
        </p:nvPicPr>
        <p:blipFill>
          <a:blip r:embed="rId3" cstate="print"/>
          <a:srcRect/>
          <a:stretch>
            <a:fillRect/>
          </a:stretch>
        </p:blipFill>
        <p:spPr bwMode="auto">
          <a:xfrm>
            <a:off x="0" y="-1"/>
            <a:ext cx="4499992" cy="4716659"/>
          </a:xfrm>
          <a:prstGeom prst="rect">
            <a:avLst/>
          </a:prstGeom>
          <a:noFill/>
        </p:spPr>
      </p:pic>
      <p:pic>
        <p:nvPicPr>
          <p:cNvPr id="3" name="Picture 4" descr="http://tigger.uic.edu/~rjensen/~irish.gif"/>
          <p:cNvPicPr>
            <a:picLocks noChangeAspect="1" noChangeArrowheads="1"/>
          </p:cNvPicPr>
          <p:nvPr/>
        </p:nvPicPr>
        <p:blipFill>
          <a:blip r:embed="rId4" cstate="print"/>
          <a:srcRect/>
          <a:stretch>
            <a:fillRect/>
          </a:stretch>
        </p:blipFill>
        <p:spPr bwMode="auto">
          <a:xfrm>
            <a:off x="1835696" y="4725144"/>
            <a:ext cx="7308304" cy="1656184"/>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en-GB" dirty="0" smtClean="0"/>
              <a:t>1926 Born and grew up in </a:t>
            </a:r>
            <a:r>
              <a:rPr lang="en-GB" dirty="0"/>
              <a:t>Ireland </a:t>
            </a:r>
            <a:r>
              <a:rPr lang="en-GB" dirty="0" smtClean="0"/>
              <a:t>– 4</a:t>
            </a:r>
            <a:r>
              <a:rPr lang="en-GB" baseline="30000" dirty="0" smtClean="0"/>
              <a:t>th</a:t>
            </a:r>
            <a:r>
              <a:rPr lang="en-GB" dirty="0" smtClean="0"/>
              <a:t> of 8 children, father manager of feed store</a:t>
            </a:r>
          </a:p>
          <a:p>
            <a:r>
              <a:rPr lang="en-GB" dirty="0" smtClean="0"/>
              <a:t>1939 (J 13) Father made redundant and mother died </a:t>
            </a:r>
          </a:p>
          <a:p>
            <a:r>
              <a:rPr lang="en-US" dirty="0" smtClean="0"/>
              <a:t>Primary school </a:t>
            </a:r>
            <a:r>
              <a:rPr lang="en-US" dirty="0" err="1" smtClean="0"/>
              <a:t>til</a:t>
            </a:r>
            <a:r>
              <a:rPr lang="en-US" dirty="0" smtClean="0"/>
              <a:t> 14 – poor teachers and regime of fear; children took on the household work</a:t>
            </a:r>
          </a:p>
          <a:p>
            <a:r>
              <a:rPr lang="en-US" dirty="0" smtClean="0"/>
              <a:t>Aged 14, J left school to add to family income (father in v low paid work in local shops)</a:t>
            </a:r>
          </a:p>
          <a:p>
            <a:r>
              <a:rPr lang="en-US" dirty="0" smtClean="0"/>
              <a:t>J promoted to a carter – supplements  family income by playing in band</a:t>
            </a:r>
          </a:p>
          <a:p>
            <a:r>
              <a:rPr lang="en-US" dirty="0" smtClean="0"/>
              <a:t>Older brother (in RC Church in England) pays for J’s fare  to migrate</a:t>
            </a:r>
          </a:p>
          <a:p>
            <a:r>
              <a:rPr lang="en-US" dirty="0" smtClean="0"/>
              <a:t>1948  J migrates to England aged 22 - finds job in steelworks</a:t>
            </a:r>
          </a:p>
          <a:p>
            <a:r>
              <a:rPr lang="en-US" dirty="0" smtClean="0"/>
              <a:t>1953 aged 27 marries, couple rents a room, then a council house, become first Irish in town to buy a house</a:t>
            </a:r>
          </a:p>
          <a:p>
            <a:r>
              <a:rPr lang="en-US" dirty="0" smtClean="0"/>
              <a:t>Pays off mortgage in 8 years</a:t>
            </a:r>
            <a:endParaRPr lang="en-GB" dirty="0" smtClean="0"/>
          </a:p>
          <a:p>
            <a:endParaRPr lang="en-US" dirty="0" smtClean="0"/>
          </a:p>
          <a:p>
            <a:endParaRPr lang="en-US" dirty="0"/>
          </a:p>
        </p:txBody>
      </p:sp>
      <p:sp>
        <p:nvSpPr>
          <p:cNvPr id="2" name="Title 1"/>
          <p:cNvSpPr>
            <a:spLocks noGrp="1"/>
          </p:cNvSpPr>
          <p:nvPr>
            <p:ph type="title"/>
          </p:nvPr>
        </p:nvSpPr>
        <p:spPr/>
        <p:txBody>
          <a:bodyPr>
            <a:normAutofit fontScale="90000"/>
          </a:bodyPr>
          <a:lstStyle/>
          <a:p>
            <a:r>
              <a:rPr lang="en-GB" b="1" dirty="0" smtClean="0"/>
              <a:t>A life course and historical analysis</a:t>
            </a:r>
            <a:br>
              <a:rPr lang="en-GB" b="1" dirty="0" smtClean="0"/>
            </a:br>
            <a:r>
              <a:rPr lang="en-GB" b="1" dirty="0" smtClean="0"/>
              <a:t>Jeremy, Irish migrant grandfather</a:t>
            </a:r>
            <a:endParaRPr lang="en-US"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3068960"/>
            <a:ext cx="8353425" cy="3228975"/>
          </a:xfrm>
        </p:spPr>
        <p:txBody>
          <a:bodyPr>
            <a:normAutofit/>
          </a:bodyPr>
          <a:lstStyle/>
          <a:p>
            <a:pPr>
              <a:buFont typeface="Arial" pitchFamily="34" charset="0"/>
              <a:buChar char="•"/>
            </a:pPr>
            <a:r>
              <a:rPr lang="en-GB" sz="2400" dirty="0" smtClean="0"/>
              <a:t>Re-use of data via NOVELLA’s Parenting Identities and Practices Project (PIP)</a:t>
            </a:r>
          </a:p>
          <a:p>
            <a:pPr>
              <a:buFont typeface="Arial" pitchFamily="34" charset="0"/>
              <a:buChar char="•"/>
            </a:pPr>
            <a:endParaRPr lang="en-GB" sz="2400" dirty="0" smtClean="0"/>
          </a:p>
          <a:p>
            <a:pPr>
              <a:buFont typeface="Arial" pitchFamily="34" charset="0"/>
              <a:buChar char="•"/>
            </a:pPr>
            <a:r>
              <a:rPr lang="en-GB" sz="2400" dirty="0" smtClean="0"/>
              <a:t>How people tell their stories as well as what they tell</a:t>
            </a:r>
          </a:p>
          <a:p>
            <a:endParaRPr lang="en-GB" sz="2400" dirty="0" smtClean="0"/>
          </a:p>
          <a:p>
            <a:pPr>
              <a:buNone/>
            </a:pPr>
            <a:endParaRPr lang="en-US" dirty="0"/>
          </a:p>
        </p:txBody>
      </p:sp>
      <p:sp>
        <p:nvSpPr>
          <p:cNvPr id="2" name="Title 1"/>
          <p:cNvSpPr>
            <a:spLocks noGrp="1"/>
          </p:cNvSpPr>
          <p:nvPr>
            <p:ph type="title"/>
          </p:nvPr>
        </p:nvSpPr>
        <p:spPr/>
        <p:txBody>
          <a:bodyPr>
            <a:normAutofit fontScale="90000"/>
          </a:bodyPr>
          <a:lstStyle/>
          <a:p>
            <a:r>
              <a:rPr lang="en-GB" b="1" dirty="0" smtClean="0"/>
              <a:t>Novella Secondary analysis: Narrative Analysis</a:t>
            </a:r>
            <a:endParaRPr lang="en-US"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725" y="1870075"/>
            <a:ext cx="8353425" cy="838845"/>
          </a:xfrm>
        </p:spPr>
        <p:txBody>
          <a:bodyPr/>
          <a:lstStyle/>
          <a:p>
            <a:r>
              <a:rPr lang="en-GB" sz="2800" dirty="0" smtClean="0"/>
              <a:t>Some narrative approaches to understanding th</a:t>
            </a:r>
            <a:r>
              <a:rPr lang="en-GB" sz="2800" dirty="0" smtClean="0"/>
              <a:t>e past...</a:t>
            </a:r>
            <a:endParaRPr lang="en-GB" sz="2800" dirty="0"/>
          </a:p>
        </p:txBody>
      </p:sp>
      <p:sp>
        <p:nvSpPr>
          <p:cNvPr id="3" name="Content Placeholder 2"/>
          <p:cNvSpPr>
            <a:spLocks noGrp="1"/>
          </p:cNvSpPr>
          <p:nvPr>
            <p:ph idx="1"/>
          </p:nvPr>
        </p:nvSpPr>
        <p:spPr>
          <a:xfrm>
            <a:off x="395536" y="2636912"/>
            <a:ext cx="8353425" cy="3733031"/>
          </a:xfrm>
        </p:spPr>
        <p:txBody>
          <a:bodyPr/>
          <a:lstStyle/>
          <a:p>
            <a:pPr marL="0" lvl="0" indent="0" eaLnBrk="1" hangingPunct="1">
              <a:spcBef>
                <a:spcPct val="0"/>
              </a:spcBef>
            </a:pPr>
            <a:r>
              <a:rPr lang="en-GB" sz="2400" b="0" dirty="0" smtClean="0">
                <a:latin typeface="Times New Roman" pitchFamily="18" charset="0"/>
                <a:ea typeface="Calibri" pitchFamily="34" charset="0"/>
                <a:cs typeface="Times New Roman" pitchFamily="18" charset="0"/>
              </a:rPr>
              <a:t>‘..</a:t>
            </a:r>
            <a:r>
              <a:rPr lang="en-GB" sz="2400" b="0" dirty="0" smtClean="0">
                <a:ea typeface="Calibri" pitchFamily="34" charset="0"/>
                <a:cs typeface="Times New Roman" pitchFamily="18" charset="0"/>
              </a:rPr>
              <a:t>our capacity to turn around on the past and alter the present in its light or to alter the past in light of the present.’  </a:t>
            </a:r>
            <a:r>
              <a:rPr lang="en-GB" sz="1800" b="0" dirty="0" smtClean="0">
                <a:ea typeface="Calibri" pitchFamily="34" charset="0"/>
                <a:cs typeface="Times New Roman" pitchFamily="18" charset="0"/>
              </a:rPr>
              <a:t>(Jerome Bruner, 1990, </a:t>
            </a:r>
            <a:r>
              <a:rPr lang="en-GB" sz="1800" b="0" u="sng" dirty="0" smtClean="0">
                <a:ea typeface="Calibri" pitchFamily="34" charset="0"/>
                <a:cs typeface="Times New Roman" pitchFamily="18" charset="0"/>
              </a:rPr>
              <a:t>Acts of Meaning</a:t>
            </a:r>
            <a:r>
              <a:rPr lang="en-GB" sz="1800" b="0" dirty="0" smtClean="0">
                <a:ea typeface="Calibri" pitchFamily="34" charset="0"/>
                <a:cs typeface="Times New Roman" pitchFamily="18" charset="0"/>
              </a:rPr>
              <a:t>)</a:t>
            </a:r>
          </a:p>
          <a:p>
            <a:pPr marL="0" lvl="0" indent="0" eaLnBrk="1" hangingPunct="1">
              <a:spcBef>
                <a:spcPct val="0"/>
              </a:spcBef>
            </a:pPr>
            <a:endParaRPr lang="en-GB" sz="1800" b="0" dirty="0" smtClean="0">
              <a:cs typeface="Arial" pitchFamily="34" charset="0"/>
            </a:endParaRPr>
          </a:p>
          <a:p>
            <a:pPr marL="0" lvl="0" indent="0">
              <a:spcBef>
                <a:spcPct val="0"/>
              </a:spcBef>
            </a:pPr>
            <a:r>
              <a:rPr lang="en-GB" sz="2000" b="0" dirty="0" smtClean="0">
                <a:ea typeface="Calibri" pitchFamily="34" charset="0"/>
                <a:cs typeface="Times New Roman" pitchFamily="18" charset="0"/>
              </a:rPr>
              <a:t>W</a:t>
            </a:r>
            <a:r>
              <a:rPr lang="en-GB" sz="2000" b="0" dirty="0" smtClean="0">
                <a:ea typeface="Calibri" pitchFamily="34" charset="0"/>
                <a:cs typeface="Times New Roman" pitchFamily="18" charset="0"/>
              </a:rPr>
              <a:t>hen </a:t>
            </a:r>
            <a:r>
              <a:rPr lang="en-GB" sz="2000" b="0" dirty="0" smtClean="0">
                <a:ea typeface="Calibri" pitchFamily="34" charset="0"/>
                <a:cs typeface="Times New Roman" pitchFamily="18" charset="0"/>
              </a:rPr>
              <a:t>the over-and-done-with comes alive, when what’s been in your blind spot comes into view.  </a:t>
            </a:r>
            <a:r>
              <a:rPr lang="en-GB" sz="1600" dirty="0" smtClean="0">
                <a:ea typeface="Calibri" pitchFamily="34" charset="0"/>
                <a:cs typeface="Times New Roman" pitchFamily="18" charset="0"/>
              </a:rPr>
              <a:t>(</a:t>
            </a:r>
            <a:r>
              <a:rPr lang="en-GB" sz="1600" b="0" dirty="0" smtClean="0">
                <a:ea typeface="Calibri" pitchFamily="34" charset="0"/>
                <a:cs typeface="Times New Roman" pitchFamily="18" charset="0"/>
              </a:rPr>
              <a:t>Avery Gordon, 2008,  </a:t>
            </a:r>
            <a:r>
              <a:rPr lang="en-GB" sz="1600" b="0" u="sng" dirty="0" smtClean="0">
                <a:ea typeface="Calibri" pitchFamily="34" charset="0"/>
                <a:cs typeface="Times New Roman" pitchFamily="18" charset="0"/>
              </a:rPr>
              <a:t>Ghostly Matters : Haunting and the Sociological Imagination  </a:t>
            </a:r>
            <a:r>
              <a:rPr lang="en-GB" sz="1600" dirty="0" smtClean="0">
                <a:ea typeface="Calibri" pitchFamily="34" charset="0"/>
                <a:cs typeface="Times New Roman" pitchFamily="18" charset="0"/>
              </a:rPr>
              <a:t>) </a:t>
            </a:r>
            <a:endParaRPr lang="en-GB" sz="1600" dirty="0" smtClean="0">
              <a:ea typeface="Calibri" pitchFamily="34" charset="0"/>
              <a:cs typeface="Times New Roman" pitchFamily="18" charset="0"/>
            </a:endParaRPr>
          </a:p>
          <a:p>
            <a:pPr marL="0" lvl="0" indent="0">
              <a:spcBef>
                <a:spcPct val="0"/>
              </a:spcBef>
            </a:pPr>
            <a:endParaRPr lang="en-GB" sz="1600" b="0" dirty="0" smtClean="0">
              <a:ea typeface="Calibri" pitchFamily="34" charset="0"/>
              <a:cs typeface="Times New Roman" pitchFamily="18" charset="0"/>
            </a:endParaRPr>
          </a:p>
          <a:p>
            <a:pPr marL="0" lvl="0" indent="0">
              <a:spcBef>
                <a:spcPct val="0"/>
              </a:spcBef>
            </a:pPr>
            <a:r>
              <a:rPr lang="en-GB" sz="2000" b="0" dirty="0" smtClean="0">
                <a:ea typeface="Calibri" pitchFamily="34" charset="0"/>
                <a:cs typeface="Times New Roman" pitchFamily="18" charset="0"/>
              </a:rPr>
              <a:t>Narrative </a:t>
            </a:r>
            <a:r>
              <a:rPr lang="en-GB" sz="2000" b="0" dirty="0" smtClean="0">
                <a:ea typeface="Calibri" pitchFamily="34" charset="0"/>
                <a:cs typeface="Times New Roman" pitchFamily="18" charset="0"/>
              </a:rPr>
              <a:t>identity construction is perpetually caught between the mimetic rendering of its unique detail and the requirement of negotiating a genre in which to render those details into a life.’ </a:t>
            </a:r>
          </a:p>
          <a:p>
            <a:pPr marL="0" indent="0">
              <a:spcBef>
                <a:spcPct val="0"/>
              </a:spcBef>
            </a:pPr>
            <a:r>
              <a:rPr lang="en-GB" sz="1800" b="0" dirty="0" smtClean="0">
                <a:ea typeface="Calibri" pitchFamily="34" charset="0"/>
                <a:cs typeface="Times New Roman" pitchFamily="18" charset="0"/>
              </a:rPr>
              <a:t>(Jens </a:t>
            </a:r>
            <a:r>
              <a:rPr lang="en-GB" sz="1800" b="0" dirty="0" err="1" smtClean="0">
                <a:ea typeface="Calibri" pitchFamily="34" charset="0"/>
                <a:cs typeface="Times New Roman" pitchFamily="18" charset="0"/>
              </a:rPr>
              <a:t>Brockenmeier</a:t>
            </a:r>
            <a:r>
              <a:rPr lang="en-GB" sz="1800" b="0" dirty="0" smtClean="0">
                <a:ea typeface="Calibri" pitchFamily="34" charset="0"/>
                <a:cs typeface="Times New Roman" pitchFamily="18" charset="0"/>
              </a:rPr>
              <a:t>,</a:t>
            </a:r>
            <a:r>
              <a:rPr lang="en-GB" sz="1800" b="0" i="1" dirty="0" smtClean="0">
                <a:ea typeface="Calibri" pitchFamily="34" charset="0"/>
                <a:cs typeface="Times New Roman" pitchFamily="18" charset="0"/>
              </a:rPr>
              <a:t> Autobiographical Time; </a:t>
            </a:r>
            <a:r>
              <a:rPr lang="en-GB" sz="1800" b="0" dirty="0" smtClean="0">
                <a:ea typeface="Calibri" pitchFamily="34" charset="0"/>
                <a:cs typeface="Times New Roman" pitchFamily="18" charset="0"/>
              </a:rPr>
              <a:t>Narrative Inquiry</a:t>
            </a:r>
            <a:r>
              <a:rPr lang="en-GB" sz="2000" b="0" dirty="0" smtClean="0">
                <a:latin typeface="Times New Roman"/>
              </a:rPr>
              <a:t>10(1)</a:t>
            </a:r>
            <a:r>
              <a:rPr lang="en-GB" sz="2000" b="0" dirty="0" smtClean="0">
                <a:ea typeface="Calibri" pitchFamily="34" charset="0"/>
                <a:cs typeface="Times New Roman" pitchFamily="18" charset="0"/>
              </a:rPr>
              <a:t>)</a:t>
            </a:r>
            <a:endParaRPr lang="en-GB" sz="2000" b="0" dirty="0" smtClean="0">
              <a:cs typeface="Times New Roman" pitchFamily="18" charset="0"/>
            </a:endParaRPr>
          </a:p>
          <a:p>
            <a:pPr marL="0" lvl="0" indent="0">
              <a:spcBef>
                <a:spcPct val="0"/>
              </a:spcBef>
            </a:pPr>
            <a:r>
              <a:rPr lang="en-GB" sz="2000" dirty="0" smtClean="0">
                <a:ea typeface="Calibri" pitchFamily="34" charset="0"/>
                <a:cs typeface="Times New Roman" pitchFamily="18" charset="0"/>
              </a:rPr>
              <a:t>‘</a:t>
            </a:r>
            <a:endParaRPr lang="en-GB" sz="1800" b="0" dirty="0" smtClean="0">
              <a:cs typeface="Arial" pitchFamily="34" charset="0"/>
            </a:endParaRPr>
          </a:p>
        </p:txBody>
      </p:sp>
      <p:sp>
        <p:nvSpPr>
          <p:cNvPr id="4" name="Slide Number Placeholder 3"/>
          <p:cNvSpPr>
            <a:spLocks noGrp="1"/>
          </p:cNvSpPr>
          <p:nvPr>
            <p:ph type="sldNum" sz="quarter" idx="10"/>
          </p:nvPr>
        </p:nvSpPr>
        <p:spPr/>
        <p:txBody>
          <a:bodyPr/>
          <a:lstStyle/>
          <a:p>
            <a:fld id="{B26313FB-C107-476D-B00A-11FF7EC7AD5E}" type="slidenum">
              <a:rPr lang="en-GB" smtClean="0"/>
              <a:pPr/>
              <a:t>9</a:t>
            </a:fld>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blinds(horizontal)">
                                      <p:cBhvr>
                                        <p:cTn id="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725" y="1870075"/>
            <a:ext cx="8353425" cy="766837"/>
          </a:xfrm>
        </p:spPr>
        <p:txBody>
          <a:bodyPr/>
          <a:lstStyle/>
          <a:p>
            <a:r>
              <a:rPr lang="en-GB" dirty="0" smtClean="0"/>
              <a:t>Starting a life story..1</a:t>
            </a:r>
            <a:endParaRPr lang="en-GB" dirty="0"/>
          </a:p>
        </p:txBody>
      </p:sp>
      <p:sp>
        <p:nvSpPr>
          <p:cNvPr id="4" name="Slide Number Placeholder 3"/>
          <p:cNvSpPr>
            <a:spLocks noGrp="1"/>
          </p:cNvSpPr>
          <p:nvPr>
            <p:ph type="sldNum" sz="quarter" idx="10"/>
          </p:nvPr>
        </p:nvSpPr>
        <p:spPr/>
        <p:txBody>
          <a:bodyPr/>
          <a:lstStyle/>
          <a:p>
            <a:fld id="{B26313FB-C107-476D-B00A-11FF7EC7AD5E}" type="slidenum">
              <a:rPr lang="en-GB" smtClean="0"/>
              <a:pPr/>
              <a:t>10</a:t>
            </a:fld>
            <a:endParaRPr lang="en-GB"/>
          </a:p>
        </p:txBody>
      </p:sp>
      <p:pic>
        <p:nvPicPr>
          <p:cNvPr id="5" name="Picture 2" descr="C:\Users\USER\Documents\teaching\rhizome.jpg"/>
          <p:cNvPicPr>
            <a:picLocks noGrp="1" noChangeAspect="1" noChangeArrowheads="1"/>
          </p:cNvPicPr>
          <p:nvPr>
            <p:ph idx="1"/>
          </p:nvPr>
        </p:nvPicPr>
        <p:blipFill>
          <a:blip r:embed="rId3" cstate="print"/>
          <a:srcRect/>
          <a:stretch>
            <a:fillRect/>
          </a:stretch>
        </p:blipFill>
        <p:spPr bwMode="auto">
          <a:xfrm>
            <a:off x="4572000" y="3140968"/>
            <a:ext cx="4394473" cy="2952328"/>
          </a:xfrm>
          <a:prstGeom prst="rect">
            <a:avLst/>
          </a:prstGeom>
          <a:noFill/>
        </p:spPr>
      </p:pic>
      <p:sp>
        <p:nvSpPr>
          <p:cNvPr id="6" name="Rectangle 5"/>
          <p:cNvSpPr/>
          <p:nvPr/>
        </p:nvSpPr>
        <p:spPr>
          <a:xfrm>
            <a:off x="539552" y="2996952"/>
            <a:ext cx="3888432" cy="2031325"/>
          </a:xfrm>
          <a:prstGeom prst="rect">
            <a:avLst/>
          </a:prstGeom>
        </p:spPr>
        <p:txBody>
          <a:bodyPr wrap="square">
            <a:spAutoFit/>
          </a:bodyPr>
          <a:lstStyle/>
          <a:p>
            <a:r>
              <a:rPr lang="en-GB" b="1" dirty="0" smtClean="0"/>
              <a:t>‘Unlike life, a story  must begin somewhere, and since my memory is cluttered with beginnings I resign myself to a haphazard and arbitrary choice of one’.</a:t>
            </a:r>
            <a:r>
              <a:rPr lang="en-GB" b="1" i="1" dirty="0" smtClean="0"/>
              <a:t> The Flight of </a:t>
            </a:r>
            <a:r>
              <a:rPr lang="en-GB" b="1" i="1" dirty="0" err="1" smtClean="0"/>
              <a:t>Ikaros</a:t>
            </a:r>
            <a:r>
              <a:rPr lang="en-GB" b="1" i="1" dirty="0" smtClean="0"/>
              <a:t>,</a:t>
            </a:r>
            <a:r>
              <a:rPr lang="en-GB" b="1" dirty="0" smtClean="0"/>
              <a:t> Keith  Andrews</a:t>
            </a:r>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725" y="1870075"/>
            <a:ext cx="8353425" cy="838845"/>
          </a:xfrm>
        </p:spPr>
        <p:txBody>
          <a:bodyPr/>
          <a:lstStyle/>
          <a:p>
            <a:r>
              <a:rPr lang="en-GB" dirty="0" smtClean="0"/>
              <a:t>Starting a life story 2… - Jeremy</a:t>
            </a:r>
            <a:endParaRPr lang="en-GB" dirty="0"/>
          </a:p>
        </p:txBody>
      </p:sp>
      <p:sp>
        <p:nvSpPr>
          <p:cNvPr id="3" name="Content Placeholder 2"/>
          <p:cNvSpPr>
            <a:spLocks noGrp="1"/>
          </p:cNvSpPr>
          <p:nvPr>
            <p:ph idx="1"/>
          </p:nvPr>
        </p:nvSpPr>
        <p:spPr/>
        <p:txBody>
          <a:bodyPr/>
          <a:lstStyle/>
          <a:p>
            <a:r>
              <a:rPr lang="en-GB" sz="2400" dirty="0" smtClean="0"/>
              <a:t>My name is Jeremy I was born on 4</a:t>
            </a:r>
            <a:r>
              <a:rPr lang="en-GB" sz="2400" baseline="30000" dirty="0" smtClean="0"/>
              <a:t>th</a:t>
            </a:r>
            <a:r>
              <a:rPr lang="en-GB" sz="2400" dirty="0" smtClean="0"/>
              <a:t> July 1926. I’m one of eight of a family (pause) ten of a family including my mother and father. I was born in a town in </a:t>
            </a:r>
            <a:r>
              <a:rPr lang="en-GB" sz="2400" dirty="0" err="1" smtClean="0"/>
              <a:t>Rivertown</a:t>
            </a:r>
            <a:r>
              <a:rPr lang="en-GB" sz="2400" dirty="0" smtClean="0"/>
              <a:t> (4 second pause) in the south of Ireland, in Munster, if that’s important. (Coughs) I went to school at a convent – convent school until I was 7. And then moved to national school (5 second pause) until I was 14. Growing up was difficult at that time because (pause) everyone (pause) there was a lot of poverty in the town where I came from....</a:t>
            </a:r>
          </a:p>
          <a:p>
            <a:endParaRPr lang="en-GB" dirty="0"/>
          </a:p>
        </p:txBody>
      </p:sp>
      <p:sp>
        <p:nvSpPr>
          <p:cNvPr id="4" name="Slide Number Placeholder 3"/>
          <p:cNvSpPr>
            <a:spLocks noGrp="1"/>
          </p:cNvSpPr>
          <p:nvPr>
            <p:ph type="sldNum" sz="quarter" idx="10"/>
          </p:nvPr>
        </p:nvSpPr>
        <p:spPr/>
        <p:txBody>
          <a:bodyPr/>
          <a:lstStyle/>
          <a:p>
            <a:fld id="{B26313FB-C107-476D-B00A-11FF7EC7AD5E}" type="slidenum">
              <a:rPr lang="en-GB" smtClean="0"/>
              <a:pPr/>
              <a:t>11</a:t>
            </a:fld>
            <a:endParaRPr lang="en-GB"/>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725" y="1870075"/>
            <a:ext cx="8353425" cy="694829"/>
          </a:xfrm>
        </p:spPr>
        <p:txBody>
          <a:bodyPr/>
          <a:lstStyle/>
          <a:p>
            <a:r>
              <a:rPr lang="en-GB" dirty="0" smtClean="0"/>
              <a:t>People were very poor at the time…</a:t>
            </a:r>
            <a:endParaRPr lang="en-GB" dirty="0"/>
          </a:p>
        </p:txBody>
      </p:sp>
      <p:sp>
        <p:nvSpPr>
          <p:cNvPr id="3" name="Content Placeholder 2"/>
          <p:cNvSpPr>
            <a:spLocks noGrp="1"/>
          </p:cNvSpPr>
          <p:nvPr>
            <p:ph idx="1"/>
          </p:nvPr>
        </p:nvSpPr>
        <p:spPr>
          <a:xfrm>
            <a:off x="466725" y="2564904"/>
            <a:ext cx="8353425" cy="3732709"/>
          </a:xfrm>
        </p:spPr>
        <p:txBody>
          <a:bodyPr/>
          <a:lstStyle/>
          <a:p>
            <a:r>
              <a:rPr lang="en-GB" sz="2000" dirty="0" smtClean="0"/>
              <a:t> </a:t>
            </a:r>
            <a:r>
              <a:rPr lang="en-GB" sz="2000" b="0" dirty="0" smtClean="0"/>
              <a:t>But we were much better off than the people who weren’t working – there was no dole system then – it was called ‘relief’. (8 second pause ) and to get this relief you had to go before a panel of people and they questioned you about what you had – had you a spare chair? – sell it. And that was the kind of system it was, that you know if we had anything that we didn’t use in the house – sell it. And then the difficulty was to get a buyer – but people were very poor at the time.</a:t>
            </a:r>
          </a:p>
          <a:p>
            <a:endParaRPr lang="en-GB" sz="2000" b="0" dirty="0" smtClean="0"/>
          </a:p>
          <a:p>
            <a:r>
              <a:rPr lang="en-GB" sz="2000" b="0" dirty="0" smtClean="0"/>
              <a:t>But my time in the secondary  school was short, because my father became redundant – his employer died…. and my father became another member of the unemployed. (9 second pause) </a:t>
            </a:r>
          </a:p>
          <a:p>
            <a:endParaRPr lang="en-GB" dirty="0"/>
          </a:p>
        </p:txBody>
      </p:sp>
      <p:sp>
        <p:nvSpPr>
          <p:cNvPr id="4" name="Slide Number Placeholder 3"/>
          <p:cNvSpPr>
            <a:spLocks noGrp="1"/>
          </p:cNvSpPr>
          <p:nvPr>
            <p:ph type="sldNum" sz="quarter" idx="10"/>
          </p:nvPr>
        </p:nvSpPr>
        <p:spPr/>
        <p:txBody>
          <a:bodyPr/>
          <a:lstStyle/>
          <a:p>
            <a:fld id="{B26313FB-C107-476D-B00A-11FF7EC7AD5E}" type="slidenum">
              <a:rPr lang="en-GB" smtClean="0"/>
              <a:pPr/>
              <a:t>12</a:t>
            </a:fld>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great memory of mine….</a:t>
            </a:r>
            <a:endParaRPr lang="en-GB" dirty="0"/>
          </a:p>
        </p:txBody>
      </p:sp>
      <p:sp>
        <p:nvSpPr>
          <p:cNvPr id="3" name="Content Placeholder 2"/>
          <p:cNvSpPr>
            <a:spLocks noGrp="1"/>
          </p:cNvSpPr>
          <p:nvPr>
            <p:ph idx="1"/>
          </p:nvPr>
        </p:nvSpPr>
        <p:spPr>
          <a:xfrm>
            <a:off x="466725" y="2348880"/>
            <a:ext cx="8353425" cy="3948733"/>
          </a:xfrm>
        </p:spPr>
        <p:txBody>
          <a:bodyPr/>
          <a:lstStyle/>
          <a:p>
            <a:r>
              <a:rPr lang="en-GB" sz="2400" b="0" dirty="0" smtClean="0"/>
              <a:t>Left school, applied for the job and got it as a messenger boy, earning 10 shillings a week. (8 second pause) and a great memory of mine is foot and mouth disease broke out, and my father got a job as a patrol – making sure that farmers weren’t moving cattle from one place to another</a:t>
            </a:r>
            <a:r>
              <a:rPr lang="en-GB" sz="2400" dirty="0" smtClean="0"/>
              <a:t>. But the problem was my father couldn’t ride a bicycle, so we had to teach him to ride. (Laughs) and it was comical, but eventually he mastered it. And every night when he came back from his patrol, I had to check his tyres that they were pumped, and I had to check the toolkit - if he had a puncture he wouldn’t have known where to start. </a:t>
            </a:r>
            <a:endParaRPr lang="en-GB" sz="2400" b="0" dirty="0"/>
          </a:p>
        </p:txBody>
      </p:sp>
      <p:sp>
        <p:nvSpPr>
          <p:cNvPr id="4" name="Slide Number Placeholder 3"/>
          <p:cNvSpPr>
            <a:spLocks noGrp="1"/>
          </p:cNvSpPr>
          <p:nvPr>
            <p:ph type="sldNum" sz="quarter" idx="10"/>
          </p:nvPr>
        </p:nvSpPr>
        <p:spPr/>
        <p:txBody>
          <a:bodyPr/>
          <a:lstStyle/>
          <a:p>
            <a:fld id="{B26313FB-C107-476D-B00A-11FF7EC7AD5E}" type="slidenum">
              <a:rPr lang="en-GB" smtClean="0"/>
              <a:pPr/>
              <a:t>13</a:t>
            </a:fld>
            <a:endParaRPr lang="en-GB"/>
          </a:p>
        </p:txBody>
      </p:sp>
      <p:sp>
        <p:nvSpPr>
          <p:cNvPr id="41985" name="Rectangle 1"/>
          <p:cNvSpPr>
            <a:spLocks noChangeArrowheads="1"/>
          </p:cNvSpPr>
          <p:nvPr/>
        </p:nvSpPr>
        <p:spPr bwMode="auto">
          <a:xfrm>
            <a:off x="0" y="90100"/>
            <a:ext cx="223138"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monkey on my back..</a:t>
            </a:r>
            <a:endParaRPr lang="en-GB" dirty="0"/>
          </a:p>
        </p:txBody>
      </p:sp>
      <p:sp>
        <p:nvSpPr>
          <p:cNvPr id="3" name="Content Placeholder 2"/>
          <p:cNvSpPr>
            <a:spLocks noGrp="1"/>
          </p:cNvSpPr>
          <p:nvPr>
            <p:ph idx="1"/>
          </p:nvPr>
        </p:nvSpPr>
        <p:spPr/>
        <p:txBody>
          <a:bodyPr/>
          <a:lstStyle/>
          <a:p>
            <a:r>
              <a:rPr lang="en-GB" sz="2800" dirty="0" smtClean="0">
                <a:latin typeface="Arial" pitchFamily="34" charset="0"/>
                <a:cs typeface="Arial" pitchFamily="34" charset="0"/>
              </a:rPr>
              <a:t> I said ‘I’d like to pay off the mortgage’ – because any time I had a pint I felt guilty – it was a kind of a monkey on my back. So we paid off the mortgage and that was it, the mortgage was paid off in 8 years. </a:t>
            </a:r>
          </a:p>
          <a:p>
            <a:endParaRPr lang="en-GB" dirty="0"/>
          </a:p>
        </p:txBody>
      </p:sp>
      <p:sp>
        <p:nvSpPr>
          <p:cNvPr id="4" name="Slide Number Placeholder 3"/>
          <p:cNvSpPr>
            <a:spLocks noGrp="1"/>
          </p:cNvSpPr>
          <p:nvPr>
            <p:ph type="sldNum" sz="quarter" idx="10"/>
          </p:nvPr>
        </p:nvSpPr>
        <p:spPr/>
        <p:txBody>
          <a:bodyPr/>
          <a:lstStyle/>
          <a:p>
            <a:fld id="{B26313FB-C107-476D-B00A-11FF7EC7AD5E}" type="slidenum">
              <a:rPr lang="en-GB" smtClean="0"/>
              <a:pPr/>
              <a:t>14</a:t>
            </a:fld>
            <a:endParaRPr lang="en-GB"/>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Benefits of historical and life course historical analysis (original study)</a:t>
            </a:r>
            <a:endParaRPr lang="en-US" b="1" dirty="0"/>
          </a:p>
        </p:txBody>
      </p:sp>
      <p:sp>
        <p:nvSpPr>
          <p:cNvPr id="3" name="Content Placeholder 2"/>
          <p:cNvSpPr>
            <a:spLocks noGrp="1"/>
          </p:cNvSpPr>
          <p:nvPr>
            <p:ph idx="1"/>
          </p:nvPr>
        </p:nvSpPr>
        <p:spPr/>
        <p:txBody>
          <a:bodyPr>
            <a:normAutofit/>
          </a:bodyPr>
          <a:lstStyle/>
          <a:p>
            <a:pPr>
              <a:buFont typeface="Arial" pitchFamily="34" charset="0"/>
              <a:buChar char="•"/>
            </a:pPr>
            <a:r>
              <a:rPr lang="en-GB" sz="2400" dirty="0" smtClean="0"/>
              <a:t>Not in practice separate from narrative analysis (focus on individual and generational chain as cases) </a:t>
            </a:r>
          </a:p>
          <a:p>
            <a:pPr>
              <a:buFont typeface="Arial" pitchFamily="34" charset="0"/>
              <a:buChar char="•"/>
            </a:pPr>
            <a:r>
              <a:rPr lang="en-GB" sz="2400" dirty="0" smtClean="0"/>
              <a:t>Way data written up - some attention to unfolding of narrative (see original field note) </a:t>
            </a:r>
          </a:p>
          <a:p>
            <a:pPr>
              <a:buFont typeface="Arial" pitchFamily="34" charset="0"/>
              <a:buChar char="•"/>
            </a:pPr>
            <a:r>
              <a:rPr lang="en-GB" sz="2400" dirty="0" smtClean="0"/>
              <a:t>Life course histories compared across cases and with their historical cohort </a:t>
            </a:r>
          </a:p>
          <a:p>
            <a:pPr>
              <a:buFont typeface="Arial" pitchFamily="34" charset="0"/>
              <a:buChar char="•"/>
            </a:pPr>
            <a:r>
              <a:rPr lang="en-GB" sz="2400" dirty="0" smtClean="0"/>
              <a:t>Question of scale – possibilities of scaling up</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GB" b="1" dirty="0" smtClean="0"/>
              <a:t>Benefits of narrative analysis (Novella)</a:t>
            </a:r>
            <a:endParaRPr lang="en-GB" b="1" dirty="0"/>
          </a:p>
        </p:txBody>
      </p:sp>
      <p:sp>
        <p:nvSpPr>
          <p:cNvPr id="4" name="Content Placeholder 3"/>
          <p:cNvSpPr>
            <a:spLocks noGrp="1"/>
          </p:cNvSpPr>
          <p:nvPr>
            <p:ph idx="1"/>
          </p:nvPr>
        </p:nvSpPr>
        <p:spPr/>
        <p:txBody>
          <a:bodyPr>
            <a:noAutofit/>
          </a:bodyPr>
          <a:lstStyle/>
          <a:p>
            <a:pPr>
              <a:buFont typeface="Arial" pitchFamily="34" charset="0"/>
              <a:buChar char="•"/>
            </a:pPr>
            <a:r>
              <a:rPr lang="en-GB" sz="2400" dirty="0" smtClean="0">
                <a:latin typeface="Arial" pitchFamily="34" charset="0"/>
                <a:cs typeface="Arial" pitchFamily="34" charset="0"/>
              </a:rPr>
              <a:t>Importance given to interviewee’s opening narrative raising questions about when it begins</a:t>
            </a:r>
          </a:p>
          <a:p>
            <a:pPr>
              <a:buFont typeface="Arial" pitchFamily="34" charset="0"/>
              <a:buChar char="•"/>
            </a:pPr>
            <a:r>
              <a:rPr lang="en-GB" sz="2400" dirty="0" smtClean="0">
                <a:latin typeface="Arial" pitchFamily="34" charset="0"/>
                <a:cs typeface="Arial" pitchFamily="34" charset="0"/>
              </a:rPr>
              <a:t>Porous boundaries of contextual knowledge because of team including primary and secondary researchers (Irwin et al 2012)</a:t>
            </a:r>
          </a:p>
          <a:p>
            <a:pPr>
              <a:buFont typeface="Arial" pitchFamily="34" charset="0"/>
              <a:buChar char="•"/>
            </a:pPr>
            <a:r>
              <a:rPr lang="en-GB" sz="2400" dirty="0" smtClean="0">
                <a:latin typeface="Arial" pitchFamily="34" charset="0"/>
                <a:cs typeface="Arial" pitchFamily="34" charset="0"/>
              </a:rPr>
              <a:t>Opened up new interpretations and possibilities for drawing parallels through reference to a further study of migrants (African-Caribbean migrants from Transforming Experiences study)</a:t>
            </a:r>
          </a:p>
        </p:txBody>
      </p:sp>
      <p:sp>
        <p:nvSpPr>
          <p:cNvPr id="2" name="Slide Number Placeholder 1"/>
          <p:cNvSpPr>
            <a:spLocks noGrp="1"/>
          </p:cNvSpPr>
          <p:nvPr>
            <p:ph type="sldNum" sz="quarter" idx="4294967295"/>
          </p:nvPr>
        </p:nvSpPr>
        <p:spPr>
          <a:xfrm>
            <a:off x="6553200" y="6356350"/>
            <a:ext cx="2133600" cy="365125"/>
          </a:xfrm>
          <a:prstGeom prst="rect">
            <a:avLst/>
          </a:prstGeom>
        </p:spPr>
        <p:txBody>
          <a:bodyPr/>
          <a:lstStyle/>
          <a:p>
            <a:fld id="{7EC772E6-BBA7-4128-B848-D64A2C1F3BBA}" type="slidenum">
              <a:rPr lang="en-GB" smtClean="0"/>
              <a:pPr/>
              <a:t>16</a:t>
            </a:fld>
            <a:endParaRPr lang="en-GB"/>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Advantages of bringing two analytic approaches together</a:t>
            </a:r>
            <a:endParaRPr lang="en-GB" b="1" dirty="0"/>
          </a:p>
        </p:txBody>
      </p:sp>
      <p:sp>
        <p:nvSpPr>
          <p:cNvPr id="3" name="Content Placeholder 2"/>
          <p:cNvSpPr>
            <a:spLocks noGrp="1"/>
          </p:cNvSpPr>
          <p:nvPr>
            <p:ph idx="1"/>
          </p:nvPr>
        </p:nvSpPr>
        <p:spPr/>
        <p:txBody>
          <a:bodyPr>
            <a:normAutofit fontScale="85000" lnSpcReduction="10000"/>
          </a:bodyPr>
          <a:lstStyle/>
          <a:p>
            <a:pPr>
              <a:buFont typeface="Arial" pitchFamily="34" charset="0"/>
              <a:buChar char="•"/>
            </a:pPr>
            <a:r>
              <a:rPr lang="en-GB" sz="2800" dirty="0" smtClean="0"/>
              <a:t>Where a partial fit between original research question (migration) and focus of secondary analysis </a:t>
            </a:r>
          </a:p>
          <a:p>
            <a:pPr>
              <a:buFont typeface="Arial" pitchFamily="34" charset="0"/>
              <a:buChar char="•"/>
            </a:pPr>
            <a:r>
              <a:rPr lang="en-GB" sz="2800" dirty="0" smtClean="0"/>
              <a:t>Life story approach creates multiple analysis possibilities</a:t>
            </a:r>
          </a:p>
          <a:p>
            <a:pPr>
              <a:buFont typeface="Arial" pitchFamily="34" charset="0"/>
              <a:buChar char="•"/>
            </a:pPr>
            <a:r>
              <a:rPr lang="en-GB" sz="2800" dirty="0" smtClean="0"/>
              <a:t>Cross over between two types of analysis in practice</a:t>
            </a:r>
          </a:p>
          <a:p>
            <a:pPr>
              <a:buFont typeface="Arial" pitchFamily="34" charset="0"/>
              <a:buChar char="•"/>
            </a:pPr>
            <a:r>
              <a:rPr lang="en-GB" sz="2800" dirty="0" smtClean="0">
                <a:latin typeface="Arial" pitchFamily="34" charset="0"/>
                <a:cs typeface="Arial" pitchFamily="34" charset="0"/>
              </a:rPr>
              <a:t>Few ethical concerns about interpretation because team included original and new team members</a:t>
            </a:r>
          </a:p>
          <a:p>
            <a:pPr>
              <a:buFont typeface="Arial" pitchFamily="34" charset="0"/>
              <a:buChar char="•"/>
            </a:pPr>
            <a:r>
              <a:rPr lang="en-GB" sz="2800" dirty="0" smtClean="0"/>
              <a:t>Surprising degree of consistency in interpretation</a:t>
            </a:r>
          </a:p>
          <a:p>
            <a:endParaRPr lang="en-GB"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IOE_PowerPoint_final_sub-brand_revised_may_09(2)">
  <a:themeElements>
    <a:clrScheme name="Default Design 1">
      <a:dk1>
        <a:srgbClr val="000000"/>
      </a:dk1>
      <a:lt1>
        <a:srgbClr val="FFFFFF"/>
      </a:lt1>
      <a:dk2>
        <a:srgbClr val="008FE0"/>
      </a:dk2>
      <a:lt2>
        <a:srgbClr val="DDDDDD"/>
      </a:lt2>
      <a:accent1>
        <a:srgbClr val="D9F4F3"/>
      </a:accent1>
      <a:accent2>
        <a:srgbClr val="008FE0"/>
      </a:accent2>
      <a:accent3>
        <a:srgbClr val="FFFFFF"/>
      </a:accent3>
      <a:accent4>
        <a:srgbClr val="000000"/>
      </a:accent4>
      <a:accent5>
        <a:srgbClr val="E9F8F8"/>
      </a:accent5>
      <a:accent6>
        <a:srgbClr val="0081CB"/>
      </a:accent6>
      <a:hlink>
        <a:srgbClr val="0D3169"/>
      </a:hlink>
      <a:folHlink>
        <a:srgbClr val="008FE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8FE0"/>
        </a:dk2>
        <a:lt2>
          <a:srgbClr val="DDDDDD"/>
        </a:lt2>
        <a:accent1>
          <a:srgbClr val="D9F4F3"/>
        </a:accent1>
        <a:accent2>
          <a:srgbClr val="008FE0"/>
        </a:accent2>
        <a:accent3>
          <a:srgbClr val="FFFFFF"/>
        </a:accent3>
        <a:accent4>
          <a:srgbClr val="000000"/>
        </a:accent4>
        <a:accent5>
          <a:srgbClr val="E9F8F8"/>
        </a:accent5>
        <a:accent6>
          <a:srgbClr val="0081CB"/>
        </a:accent6>
        <a:hlink>
          <a:srgbClr val="0D3169"/>
        </a:hlink>
        <a:folHlink>
          <a:srgbClr val="008FE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00B3AA"/>
    </a:dk2>
    <a:lt2>
      <a:srgbClr val="DDDDDD"/>
    </a:lt2>
    <a:accent1>
      <a:srgbClr val="D9F4F3"/>
    </a:accent1>
    <a:accent2>
      <a:srgbClr val="00B3AA"/>
    </a:accent2>
    <a:accent3>
      <a:srgbClr val="FFFFFF"/>
    </a:accent3>
    <a:accent4>
      <a:srgbClr val="000000"/>
    </a:accent4>
    <a:accent5>
      <a:srgbClr val="E9F8F8"/>
    </a:accent5>
    <a:accent6>
      <a:srgbClr val="00A29A"/>
    </a:accent6>
    <a:hlink>
      <a:srgbClr val="0D3169"/>
    </a:hlink>
    <a:folHlink>
      <a:srgbClr val="008FE0"/>
    </a:folHlink>
  </a:clrScheme>
</a:themeOverride>
</file>

<file path=docProps/app.xml><?xml version="1.0" encoding="utf-8"?>
<Properties xmlns="http://schemas.openxmlformats.org/officeDocument/2006/extended-properties" xmlns:vt="http://schemas.openxmlformats.org/officeDocument/2006/docPropsVTypes">
  <Template/>
  <TotalTime>2936</TotalTime>
  <Words>2640</Words>
  <Application>Microsoft Office PowerPoint</Application>
  <PresentationFormat>On-screen Show (4:3)</PresentationFormat>
  <Paragraphs>140</Paragraphs>
  <Slides>17</Slides>
  <Notes>13</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IOE_PowerPoint_final_sub-brand_revised_may_09(2)</vt:lpstr>
      <vt:lpstr>Making sense of life stories: life course and narrative perspectives</vt:lpstr>
      <vt:lpstr>Combining two analytic approaches</vt:lpstr>
      <vt:lpstr>The importance of history in  the social sciences</vt:lpstr>
      <vt:lpstr>Making the case for an historical lens</vt:lpstr>
      <vt:lpstr>An intergenerational study of fathers</vt:lpstr>
      <vt:lpstr>Slide 6</vt:lpstr>
      <vt:lpstr>A life course and historical analysis Jeremy, Irish migrant grandfather</vt:lpstr>
      <vt:lpstr>Novella Secondary analysis: Narrative Analysis</vt:lpstr>
      <vt:lpstr>Some narrative approaches to understanding the past...</vt:lpstr>
      <vt:lpstr>Starting a life story..1</vt:lpstr>
      <vt:lpstr>Starting a life story 2… - Jeremy</vt:lpstr>
      <vt:lpstr>People were very poor at the time…</vt:lpstr>
      <vt:lpstr>A great memory of mine….</vt:lpstr>
      <vt:lpstr>The monkey on my back..</vt:lpstr>
      <vt:lpstr>Benefits of historical and life course historical analysis (original study)</vt:lpstr>
      <vt:lpstr>Benefits of narrative analysis (Novella)</vt:lpstr>
      <vt:lpstr>Advantages of bringing two analytic approaches together</vt:lpstr>
    </vt:vector>
  </TitlesOfParts>
  <Company>IOE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ICS IOE</dc:creator>
  <cp:lastModifiedBy>Heather Elliott</cp:lastModifiedBy>
  <cp:revision>297</cp:revision>
  <dcterms:created xsi:type="dcterms:W3CDTF">2009-09-25T11:45:55Z</dcterms:created>
  <dcterms:modified xsi:type="dcterms:W3CDTF">2014-07-06T15:53:41Z</dcterms:modified>
</cp:coreProperties>
</file>