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3" autoAdjust="0"/>
  </p:normalViewPr>
  <p:slideViewPr>
    <p:cSldViewPr>
      <p:cViewPr>
        <p:scale>
          <a:sx n="114" d="100"/>
          <a:sy n="114" d="100"/>
        </p:scale>
        <p:origin x="-12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37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23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9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3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1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8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161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917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76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6033A-F1EF-4BF6-B63C-A64D6D04BDA2}" type="datetimeFigureOut">
              <a:rPr lang="en-US" smtClean="0"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CB2A6-E54B-4733-9205-AE829897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5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wendy@journalofhandsurgery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Listening to stories of trauma from a narrative </a:t>
            </a:r>
            <a:r>
              <a:rPr lang="en-GB" b="1" dirty="0" smtClean="0"/>
              <a:t>perspective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56176" y="1196752"/>
            <a:ext cx="1950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" indent="0">
              <a:buNone/>
            </a:pPr>
            <a:r>
              <a:rPr lang="en-GB" b="1" i="1" dirty="0" smtClean="0"/>
              <a:t>Wendy Patterson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07704" y="172083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dirty="0" err="1"/>
              <a:t>Propp’s</a:t>
            </a:r>
            <a:r>
              <a:rPr lang="en-GB" dirty="0"/>
              <a:t> classic model of </a:t>
            </a:r>
            <a:r>
              <a:rPr lang="en-GB" dirty="0" smtClean="0"/>
              <a:t>narrative</a:t>
            </a:r>
            <a:r>
              <a:rPr lang="en-GB" baseline="30000" dirty="0" smtClean="0"/>
              <a:t>1</a:t>
            </a:r>
            <a:r>
              <a:rPr lang="en-GB" dirty="0" smtClean="0"/>
              <a:t> </a:t>
            </a:r>
            <a:r>
              <a:rPr lang="en-GB" dirty="0"/>
              <a:t>mapped onto</a:t>
            </a:r>
            <a:r>
              <a:rPr lang="en-GB" b="1" dirty="0"/>
              <a:t> </a:t>
            </a:r>
            <a:r>
              <a:rPr lang="en-GB" dirty="0" smtClean="0"/>
              <a:t>my </a:t>
            </a:r>
            <a:r>
              <a:rPr lang="en-GB" dirty="0"/>
              <a:t>model of a trauma </a:t>
            </a:r>
            <a:r>
              <a:rPr lang="en-GB" dirty="0" smtClean="0"/>
              <a:t>narrative</a:t>
            </a:r>
            <a:r>
              <a:rPr lang="en-GB" baseline="30000" dirty="0" smtClean="0"/>
              <a:t>2</a:t>
            </a:r>
            <a:endParaRPr lang="en-US" baseline="30000" dirty="0"/>
          </a:p>
        </p:txBody>
      </p:sp>
      <p:sp>
        <p:nvSpPr>
          <p:cNvPr id="7" name="Right Arrow 6"/>
          <p:cNvSpPr/>
          <p:nvPr/>
        </p:nvSpPr>
        <p:spPr>
          <a:xfrm>
            <a:off x="1158348" y="3137622"/>
            <a:ext cx="216000" cy="1364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54430" y="29969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equilibrium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51039" y="3002379"/>
            <a:ext cx="128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turbulence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780990" y="3021194"/>
            <a:ext cx="1527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disequilibrium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473079" y="3037508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action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73278" y="3031723"/>
            <a:ext cx="1339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intervention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76256" y="2899008"/>
            <a:ext cx="24109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restoration of modified </a:t>
            </a:r>
          </a:p>
          <a:p>
            <a:r>
              <a:rPr lang="en-GB" dirty="0" smtClean="0"/>
              <a:t>version of equilibrium</a:t>
            </a:r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>
            <a:off x="6699582" y="3140968"/>
            <a:ext cx="216000" cy="1364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205016" y="3140968"/>
            <a:ext cx="216000" cy="1364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4283968" y="3140968"/>
            <a:ext cx="216000" cy="1364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2555800" y="3140968"/>
            <a:ext cx="216000" cy="1364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0" y="3707740"/>
            <a:ext cx="1763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X    liminal zone 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763688" y="3735229"/>
            <a:ext cx="24545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Y    numbness, madness</a:t>
            </a:r>
          </a:p>
          <a:p>
            <a:r>
              <a:rPr lang="en-GB" b="1" dirty="0" smtClean="0"/>
              <a:t>      </a:t>
            </a:r>
            <a:r>
              <a:rPr lang="en-GB" b="1" dirty="0" err="1" smtClean="0"/>
              <a:t>retraumatisation</a:t>
            </a:r>
            <a:r>
              <a:rPr lang="en-GB" b="1" dirty="0" smtClean="0"/>
              <a:t>  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524328" y="3873728"/>
            <a:ext cx="1408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resolutions? 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4458968" y="3873728"/>
            <a:ext cx="2758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narrative meaning-making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5685055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Propp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V. ([1928]1968).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Morphology of the Folktale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(trans. L. Scott) Austin: University of Texas Press</a:t>
            </a:r>
          </a:p>
          <a:p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Patterson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(2000). Reading Trauma: Exploring the relationship between narrative and coping. Unpublished PhD thesis. Nottingham Trent 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University.</a:t>
            </a:r>
          </a:p>
          <a:p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 copy available: </a:t>
            </a:r>
            <a:r>
              <a:rPr lang="en-GB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wendy@journalofhandsurgery.com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056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1.  X   liminal zone   Y: ‘</a:t>
            </a:r>
            <a:r>
              <a:rPr lang="en-GB" dirty="0"/>
              <a:t>I was just doing X when </a:t>
            </a:r>
            <a:r>
              <a:rPr lang="en-GB" dirty="0" smtClean="0"/>
              <a:t>Y’</a:t>
            </a:r>
            <a:r>
              <a:rPr lang="en-GB" baseline="30000" dirty="0" smtClean="0"/>
              <a:t>3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equilibrium disturbed/ XY structure</a:t>
            </a:r>
            <a:endParaRPr lang="en-US" dirty="0"/>
          </a:p>
          <a:p>
            <a:pPr lvl="0"/>
            <a:r>
              <a:rPr lang="en-GB" dirty="0"/>
              <a:t>the construction of suddenness </a:t>
            </a:r>
            <a:endParaRPr lang="en-US" dirty="0"/>
          </a:p>
          <a:p>
            <a:pPr lvl="0"/>
            <a:r>
              <a:rPr lang="en-GB" dirty="0"/>
              <a:t>the destruction of agency</a:t>
            </a:r>
            <a:endParaRPr lang="en-US" dirty="0"/>
          </a:p>
          <a:p>
            <a:pPr lvl="0"/>
            <a:r>
              <a:rPr lang="en-GB" dirty="0"/>
              <a:t>the liminal zone </a:t>
            </a:r>
            <a:endParaRPr lang="en-US" dirty="0"/>
          </a:p>
          <a:p>
            <a:pPr lvl="0"/>
            <a:r>
              <a:rPr lang="en-GB" dirty="0"/>
              <a:t>imaginary stories and their evaluative role</a:t>
            </a:r>
            <a:endParaRPr lang="en-US" dirty="0"/>
          </a:p>
          <a:p>
            <a:r>
              <a:rPr lang="en-GB" dirty="0"/>
              <a:t>the injustice of traumatic </a:t>
            </a:r>
            <a:r>
              <a:rPr lang="en-GB" dirty="0" smtClean="0"/>
              <a:t>experience</a:t>
            </a:r>
            <a:r>
              <a:rPr lang="en-GB" baseline="30000" dirty="0" smtClean="0"/>
              <a:t>4</a:t>
            </a:r>
            <a:endParaRPr lang="en-US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5805264"/>
            <a:ext cx="9144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3. </a:t>
            </a:r>
            <a:r>
              <a:rPr lang="en-GB" dirty="0" err="1" smtClean="0"/>
              <a:t>Wooffitt</a:t>
            </a:r>
            <a:r>
              <a:rPr lang="en-GB" dirty="0" smtClean="0"/>
              <a:t>, R. (1992) </a:t>
            </a:r>
            <a:r>
              <a:rPr lang="en-GB" i="1" dirty="0" smtClean="0"/>
              <a:t>Telling Tales of the Unexpected</a:t>
            </a:r>
            <a:r>
              <a:rPr lang="en-GB" dirty="0" smtClean="0"/>
              <a:t>. Hemel Hempstead: Harvester </a:t>
            </a:r>
            <a:r>
              <a:rPr lang="en-GB" dirty="0" err="1" smtClean="0"/>
              <a:t>Wheatsheaf</a:t>
            </a:r>
            <a:endParaRPr lang="en-GB" dirty="0" smtClean="0"/>
          </a:p>
          <a:p>
            <a:r>
              <a:rPr lang="en-US" dirty="0" smtClean="0"/>
              <a:t>4. </a:t>
            </a:r>
            <a:r>
              <a:rPr lang="en-US" dirty="0" err="1" smtClean="0"/>
              <a:t>Janoff-Bulman</a:t>
            </a:r>
            <a:r>
              <a:rPr lang="en-US" dirty="0" smtClean="0"/>
              <a:t>, R. (1996) </a:t>
            </a:r>
            <a:r>
              <a:rPr lang="en-US" i="1" dirty="0" smtClean="0"/>
              <a:t>Shattered Assumptions.  Towards a New Psychology of Trauma. </a:t>
            </a:r>
            <a:r>
              <a:rPr lang="en-US" dirty="0" smtClean="0"/>
              <a:t>New York: The Free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360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2. Disequilibrium: numbness, madness and </a:t>
            </a:r>
            <a:r>
              <a:rPr lang="en-GB" b="1" dirty="0" err="1" smtClean="0"/>
              <a:t>retraumatisation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GB" dirty="0"/>
              <a:t>metaphor and the dialectic of </a:t>
            </a:r>
            <a:r>
              <a:rPr lang="en-GB" dirty="0" smtClean="0"/>
              <a:t>trauma</a:t>
            </a:r>
            <a:r>
              <a:rPr lang="en-GB" baseline="30000" dirty="0" smtClean="0"/>
              <a:t>5</a:t>
            </a:r>
            <a:r>
              <a:rPr lang="en-GB" dirty="0" smtClean="0"/>
              <a:t> </a:t>
            </a:r>
            <a:endParaRPr lang="en-US" dirty="0"/>
          </a:p>
          <a:p>
            <a:pPr lvl="0"/>
            <a:r>
              <a:rPr lang="en-GB" dirty="0"/>
              <a:t>the specificity of the meaning of ‘mad’ behaviour </a:t>
            </a:r>
            <a:endParaRPr lang="en-US" dirty="0"/>
          </a:p>
          <a:p>
            <a:pPr lvl="0"/>
            <a:r>
              <a:rPr lang="en-GB" dirty="0" err="1"/>
              <a:t>retraumatisation</a:t>
            </a:r>
            <a:r>
              <a:rPr lang="en-GB" dirty="0"/>
              <a:t>; XY structure </a:t>
            </a:r>
            <a:endParaRPr lang="en-US" dirty="0"/>
          </a:p>
          <a:p>
            <a:pPr lvl="0"/>
            <a:r>
              <a:rPr lang="en-GB" dirty="0"/>
              <a:t>imaginary stories and the reverse face of history </a:t>
            </a:r>
            <a:endParaRPr lang="en-US" dirty="0"/>
          </a:p>
          <a:p>
            <a:pPr lvl="0"/>
            <a:r>
              <a:rPr lang="en-GB" dirty="0"/>
              <a:t>rendering the </a:t>
            </a:r>
            <a:r>
              <a:rPr lang="en-GB" dirty="0" smtClean="0"/>
              <a:t>experience</a:t>
            </a:r>
            <a:r>
              <a:rPr lang="en-GB" baseline="30000" dirty="0" smtClean="0"/>
              <a:t>6</a:t>
            </a:r>
            <a:r>
              <a:rPr lang="en-GB" dirty="0" smtClean="0"/>
              <a:t> </a:t>
            </a:r>
            <a:endParaRPr lang="en-US" dirty="0"/>
          </a:p>
          <a:p>
            <a:pPr lvl="0"/>
            <a:r>
              <a:rPr lang="en-GB" dirty="0"/>
              <a:t>the narrative as testimony to the self who has survived and as archive of the life lost</a:t>
            </a:r>
            <a:r>
              <a:rPr lang="en-GB" dirty="0" smtClean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776800"/>
            <a:ext cx="9144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5. Herman, J. L. (1992) </a:t>
            </a:r>
            <a:r>
              <a:rPr lang="en-GB" i="1" dirty="0" smtClean="0"/>
              <a:t>Trauma and Recovery.</a:t>
            </a:r>
            <a:r>
              <a:rPr lang="en-GB" b="1" i="1" dirty="0" smtClean="0"/>
              <a:t> </a:t>
            </a:r>
            <a:r>
              <a:rPr lang="en-GB" dirty="0" smtClean="0"/>
              <a:t>London: Basic Books</a:t>
            </a:r>
            <a:endParaRPr lang="en-US" dirty="0" smtClean="0"/>
          </a:p>
          <a:p>
            <a:r>
              <a:rPr lang="en-US" dirty="0" smtClean="0"/>
              <a:t>6. </a:t>
            </a:r>
            <a:r>
              <a:rPr lang="en-US" dirty="0" err="1" smtClean="0"/>
              <a:t>Ricoeur</a:t>
            </a:r>
            <a:r>
              <a:rPr lang="en-US" dirty="0" smtClean="0"/>
              <a:t>, P. (1991) Life in Quest of Narrative in D. Wood (ed.) </a:t>
            </a:r>
            <a:r>
              <a:rPr lang="en-US" i="1" dirty="0" smtClean="0"/>
              <a:t>On Paul </a:t>
            </a:r>
            <a:r>
              <a:rPr lang="en-US" i="1" dirty="0" err="1" smtClean="0"/>
              <a:t>Ricoeur</a:t>
            </a:r>
            <a:r>
              <a:rPr lang="en-US" i="1" dirty="0" smtClean="0"/>
              <a:t>.  Narrative and Interpretation</a:t>
            </a:r>
            <a:r>
              <a:rPr lang="en-US" dirty="0" smtClean="0"/>
              <a:t>. London: </a:t>
            </a:r>
            <a:r>
              <a:rPr lang="en-US" dirty="0" err="1" smtClean="0"/>
              <a:t>Routledge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96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3. Narrative meaning-making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causation</a:t>
            </a:r>
            <a:endParaRPr lang="en-US" dirty="0"/>
          </a:p>
          <a:p>
            <a:pPr lvl="0"/>
            <a:r>
              <a:rPr lang="en-GB" dirty="0"/>
              <a:t>blame</a:t>
            </a:r>
            <a:endParaRPr lang="en-US" dirty="0"/>
          </a:p>
          <a:p>
            <a:pPr lvl="0"/>
            <a:r>
              <a:rPr lang="en-GB" dirty="0"/>
              <a:t>guilt and fighting talk </a:t>
            </a:r>
            <a:endParaRPr lang="en-US" dirty="0"/>
          </a:p>
          <a:p>
            <a:pPr lvl="0"/>
            <a:r>
              <a:rPr lang="en-GB" dirty="0"/>
              <a:t>comparators as evaluative </a:t>
            </a:r>
            <a:r>
              <a:rPr lang="en-GB" dirty="0" smtClean="0"/>
              <a:t>devices</a:t>
            </a:r>
            <a:r>
              <a:rPr lang="en-GB" baseline="30000" dirty="0" smtClean="0"/>
              <a:t>7</a:t>
            </a:r>
            <a:r>
              <a:rPr lang="en-GB" i="1" dirty="0" smtClean="0"/>
              <a:t> </a:t>
            </a:r>
            <a:endParaRPr lang="en-US" dirty="0"/>
          </a:p>
          <a:p>
            <a:pPr lvl="0"/>
            <a:r>
              <a:rPr lang="en-GB" dirty="0"/>
              <a:t>social- and </a:t>
            </a:r>
            <a:r>
              <a:rPr lang="en-GB" dirty="0" smtClean="0"/>
              <a:t>self-comparisons</a:t>
            </a:r>
            <a:r>
              <a:rPr lang="en-GB" baseline="30000" dirty="0" smtClean="0"/>
              <a:t>8</a:t>
            </a:r>
            <a:r>
              <a:rPr lang="en-GB" dirty="0" smtClean="0"/>
              <a:t> </a:t>
            </a:r>
            <a:r>
              <a:rPr lang="en-GB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658434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7. </a:t>
            </a:r>
            <a:r>
              <a:rPr lang="en-GB" dirty="0" err="1" smtClean="0"/>
              <a:t>Labov</a:t>
            </a:r>
            <a:r>
              <a:rPr lang="en-GB" dirty="0" smtClean="0"/>
              <a:t>, W. (1972) </a:t>
            </a:r>
            <a:r>
              <a:rPr lang="en-GB" i="1" dirty="0" smtClean="0"/>
              <a:t>Language in the Inner City: Studies in the Black English </a:t>
            </a:r>
            <a:r>
              <a:rPr lang="en-GB" i="1" dirty="0" err="1" smtClean="0"/>
              <a:t>Vernacular.</a:t>
            </a:r>
            <a:r>
              <a:rPr lang="en-GB" dirty="0" err="1" smtClean="0"/>
              <a:t>Oxford</a:t>
            </a:r>
            <a:r>
              <a:rPr lang="en-GB" dirty="0" smtClean="0"/>
              <a:t>: Basil Blackwell</a:t>
            </a:r>
            <a:endParaRPr lang="en-US" dirty="0" smtClean="0"/>
          </a:p>
          <a:p>
            <a:r>
              <a:rPr lang="en-GB" dirty="0" smtClean="0"/>
              <a:t>8. Taylor, S.E., Wood, J.V.  and </a:t>
            </a:r>
            <a:r>
              <a:rPr lang="en-GB" dirty="0" err="1" smtClean="0"/>
              <a:t>Lichtman</a:t>
            </a:r>
            <a:r>
              <a:rPr lang="en-GB" dirty="0" smtClean="0"/>
              <a:t>, R.R. (1983) It Could Be Worse: Selective Evaluation as a Response  to Victimization.</a:t>
            </a:r>
            <a:r>
              <a:rPr lang="en-GB" i="1" dirty="0" smtClean="0"/>
              <a:t> Journal of Social Issues </a:t>
            </a:r>
            <a:r>
              <a:rPr lang="en-GB" dirty="0" smtClean="0"/>
              <a:t>39(2):19-40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76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4. Resolutions</a:t>
            </a:r>
            <a:r>
              <a:rPr lang="en-GB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endings are two-fold/Janus faced: an ending (the outcome or result), and a beginning, the beginning of a life beyond the trauma is contained in the ending of the trauma story, and the ending of the trauma story is contained within a new beginning, or the promise of a new beginning.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443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Listening to stories of trauma from a narrative perspective </vt:lpstr>
      <vt:lpstr>1.  X   liminal zone   Y: ‘I was just doing X when Y’3</vt:lpstr>
      <vt:lpstr>2. Disequilibrium: numbness, madness and retraumatisation</vt:lpstr>
      <vt:lpstr>3. Narrative meaning-making</vt:lpstr>
      <vt:lpstr>4. Resolutions?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Listening to stories of trauma from a narrative perspective</dc:title>
  <dc:creator>Joe</dc:creator>
  <cp:lastModifiedBy>Wendy</cp:lastModifiedBy>
  <cp:revision>12</cp:revision>
  <dcterms:created xsi:type="dcterms:W3CDTF">2013-09-25T23:55:48Z</dcterms:created>
  <dcterms:modified xsi:type="dcterms:W3CDTF">2013-10-15T13:52:05Z</dcterms:modified>
</cp:coreProperties>
</file>