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7" r:id="rId2"/>
    <p:sldId id="259" r:id="rId3"/>
    <p:sldId id="279" r:id="rId4"/>
    <p:sldId id="280" r:id="rId5"/>
    <p:sldId id="277" r:id="rId6"/>
    <p:sldId id="281" r:id="rId7"/>
    <p:sldId id="282" r:id="rId8"/>
    <p:sldId id="283" r:id="rId9"/>
    <p:sldId id="286" r:id="rId10"/>
    <p:sldId id="284" r:id="rId11"/>
    <p:sldId id="285" r:id="rId12"/>
    <p:sldId id="287" r:id="rId13"/>
    <p:sldId id="276" r:id="rId14"/>
    <p:sldId id="272" r:id="rId15"/>
    <p:sldId id="271" r:id="rId16"/>
    <p:sldId id="256" r:id="rId17"/>
    <p:sldId id="273" r:id="rId18"/>
    <p:sldId id="288" r:id="rId1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1357" autoAdjust="0"/>
  </p:normalViewPr>
  <p:slideViewPr>
    <p:cSldViewPr>
      <p:cViewPr varScale="1">
        <p:scale>
          <a:sx n="72" d="100"/>
          <a:sy n="72" d="100"/>
        </p:scale>
        <p:origin x="-82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6E6105-5BEA-430A-B3A9-F1DD91674CA0}" type="datetimeFigureOut">
              <a:rPr lang="en-GB" smtClean="0"/>
              <a:pPr/>
              <a:t>29/06/2012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48E58F-A5BD-4046-BE0A-50B9A850A4C8}" type="slidenum">
              <a:rPr lang="en-GB" smtClean="0"/>
              <a:pPr/>
              <a:t>‹#›</a:t>
            </a:fld>
            <a:endParaRPr lang="en-GB"/>
          </a:p>
        </p:txBody>
      </p:sp>
    </p:spTree>
    <p:extLst>
      <p:ext uri="{BB962C8B-B14F-4D97-AF65-F5344CB8AC3E}">
        <p14:creationId xmlns:p14="http://schemas.microsoft.com/office/powerpoint/2010/main" xmlns="" val="3820455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848E58F-A5BD-4046-BE0A-50B9A850A4C8}"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848E58F-A5BD-4046-BE0A-50B9A850A4C8}"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848E58F-A5BD-4046-BE0A-50B9A850A4C8}"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848E58F-A5BD-4046-BE0A-50B9A850A4C8}" type="slidenum">
              <a:rPr lang="en-GB" smtClean="0"/>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848E58F-A5BD-4046-BE0A-50B9A850A4C8}" type="slidenum">
              <a:rPr lang="en-GB" smtClean="0"/>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848E58F-A5BD-4046-BE0A-50B9A850A4C8}"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848E58F-A5BD-4046-BE0A-50B9A850A4C8}" type="slidenum">
              <a:rPr lang="en-GB" smtClean="0"/>
              <a:pPr/>
              <a:t>13</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848E58F-A5BD-4046-BE0A-50B9A850A4C8}" type="slidenum">
              <a:rPr lang="en-GB" smtClean="0"/>
              <a:pPr/>
              <a:t>14</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848E58F-A5BD-4046-BE0A-50B9A850A4C8}" type="slidenum">
              <a:rPr lang="en-GB" smtClean="0"/>
              <a:pPr/>
              <a:t>15</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848E58F-A5BD-4046-BE0A-50B9A850A4C8}" type="slidenum">
              <a:rPr lang="en-GB" smtClean="0"/>
              <a:pPr/>
              <a:t>16</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848E58F-A5BD-4046-BE0A-50B9A850A4C8}" type="slidenum">
              <a:rPr lang="en-GB" smtClean="0"/>
              <a:pPr/>
              <a:t>17</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848E58F-A5BD-4046-BE0A-50B9A850A4C8}" type="slidenum">
              <a:rPr lang="en-GB" smtClean="0"/>
              <a:pPr/>
              <a:t>18</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8988AE3-C3E4-4F74-B39F-935707E2E76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0F00245-24F3-4143-97A7-C820D6ADB12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971EA44-9882-4B4E-9907-EBDA7EEEE7B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49562C9-2982-4A67-BDC7-8321D60586B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8F0A1F6-DDD4-4B2A-BD85-E2A99E71F81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6476398-4E1E-40D8-971A-CEDE0628C85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A6A575F-EDEC-4A79-AD7A-854E6E56721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7D6CFB9-36ED-425A-83A5-872ADC0F667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F37077E-4FCF-4B85-AA12-76B0B7FB8B3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C7CFF0-EFC3-4C29-AA7C-6679847BC01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DC02644-5B5A-4A29-A06E-EA911412A95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BA840516-A0F3-44CC-9FF9-06E750A8696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uel.ac.uk/cnr/"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theglobalfund.org/en/in_action/stories" TargetMode="External"/><Relationship Id="rId7" Type="http://schemas.openxmlformats.org/officeDocument/2006/relationships/hyperlink" Target="http://www.tac.org.za/community/community-new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www.bl.uk/collections/sound-archive/library.html" TargetMode="External"/><Relationship Id="rId5" Type="http://schemas.openxmlformats.org/officeDocument/2006/relationships/hyperlink" Target="http://www.museumoflondon.org.uk/English/Collections/1700Today/Life-stories-oral-history.htm" TargetMode="External"/><Relationship Id="rId4" Type="http://schemas.openxmlformats.org/officeDocument/2006/relationships/hyperlink" Target="http://www.dipex.org/experiences.aspx"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p:txBody>
          <a:bodyPr/>
          <a:lstStyle/>
          <a:p>
            <a:pPr eaLnBrk="1" hangingPunct="1"/>
            <a:r>
              <a:rPr lang="en-GB" sz="4000" b="1" dirty="0" smtClean="0">
                <a:latin typeface="Garamond" pitchFamily="18" charset="0"/>
              </a:rPr>
              <a:t>NCRM Research Methods Festival</a:t>
            </a:r>
            <a:br>
              <a:rPr lang="en-GB" sz="4000" b="1" dirty="0" smtClean="0">
                <a:latin typeface="Garamond" pitchFamily="18" charset="0"/>
              </a:rPr>
            </a:br>
            <a:r>
              <a:rPr lang="en-GB" sz="4000" b="1" dirty="0" smtClean="0">
                <a:latin typeface="Garamond" pitchFamily="18" charset="0"/>
              </a:rPr>
              <a:t>Oxford 2012</a:t>
            </a:r>
            <a:r>
              <a:rPr lang="en-GB" sz="4000" b="1" dirty="0" smtClean="0">
                <a:latin typeface="Garamond" pitchFamily="18" charset="0"/>
              </a:rPr>
              <a:t/>
            </a:r>
            <a:br>
              <a:rPr lang="en-GB" sz="4000" b="1" dirty="0" smtClean="0">
                <a:latin typeface="Garamond" pitchFamily="18" charset="0"/>
              </a:rPr>
            </a:br>
            <a:endParaRPr lang="en-US" sz="2800" b="1" dirty="0" smtClean="0">
              <a:latin typeface="Garamond" pitchFamily="18" charset="0"/>
            </a:endParaRPr>
          </a:p>
        </p:txBody>
      </p:sp>
      <p:sp>
        <p:nvSpPr>
          <p:cNvPr id="13314" name="Rectangle 3"/>
          <p:cNvSpPr>
            <a:spLocks noGrp="1" noChangeArrowheads="1"/>
          </p:cNvSpPr>
          <p:nvPr>
            <p:ph type="body" idx="1"/>
          </p:nvPr>
        </p:nvSpPr>
        <p:spPr/>
        <p:txBody>
          <a:bodyPr/>
          <a:lstStyle/>
          <a:p>
            <a:pPr algn="ctr" eaLnBrk="1" hangingPunct="1">
              <a:buFontTx/>
              <a:buNone/>
            </a:pPr>
            <a:r>
              <a:rPr lang="en-US" b="1" dirty="0" smtClean="0">
                <a:latin typeface="Garamond" pitchFamily="18" charset="0"/>
              </a:rPr>
              <a:t>Narrative analysis</a:t>
            </a:r>
          </a:p>
          <a:p>
            <a:pPr algn="ctr" eaLnBrk="1" hangingPunct="1">
              <a:buFontTx/>
              <a:buNone/>
            </a:pPr>
            <a:endParaRPr lang="en-US" sz="2400" b="1" dirty="0" smtClean="0">
              <a:latin typeface="Garamond" pitchFamily="18" charset="0"/>
            </a:endParaRPr>
          </a:p>
          <a:p>
            <a:pPr algn="ctr" eaLnBrk="1" hangingPunct="1">
              <a:buFontTx/>
              <a:buNone/>
            </a:pPr>
            <a:r>
              <a:rPr lang="en-US" sz="2400" b="1" dirty="0" smtClean="0">
                <a:latin typeface="Garamond" pitchFamily="18" charset="0"/>
              </a:rPr>
              <a:t>Corinne Squire</a:t>
            </a:r>
          </a:p>
          <a:p>
            <a:pPr algn="ctr" eaLnBrk="1" hangingPunct="1">
              <a:buFontTx/>
              <a:buNone/>
            </a:pPr>
            <a:r>
              <a:rPr lang="en-US" sz="2400" b="1" dirty="0" smtClean="0">
                <a:latin typeface="Garamond" pitchFamily="18" charset="0"/>
              </a:rPr>
              <a:t>Centre for Narrative Research, UEL and NOVELLA</a:t>
            </a:r>
          </a:p>
          <a:p>
            <a:pPr algn="ctr" eaLnBrk="1" hangingPunct="1">
              <a:buFontTx/>
              <a:buNone/>
            </a:pPr>
            <a:r>
              <a:rPr lang="en-US" sz="2400" dirty="0" smtClean="0">
                <a:latin typeface="Garamond" pitchFamily="18" charset="0"/>
                <a:hlinkClick r:id="rId3"/>
              </a:rPr>
              <a:t>http://www.uel.ac.uk/cnr</a:t>
            </a:r>
            <a:r>
              <a:rPr lang="en-US" sz="2400" dirty="0" smtClean="0">
                <a:hlinkClick r:id="rId3"/>
              </a:rPr>
              <a:t>/</a:t>
            </a:r>
            <a:r>
              <a:rPr lang="en-US" dirty="0" smtClean="0"/>
              <a:t> </a:t>
            </a:r>
          </a:p>
        </p:txBody>
      </p:sp>
      <p:pic>
        <p:nvPicPr>
          <p:cNvPr id="7" name="Picture 0" descr="UEL LOGO 2010_CMYK.png"/>
          <p:cNvPicPr>
            <a:picLocks noChangeAspect="1" noChangeArrowheads="1"/>
          </p:cNvPicPr>
          <p:nvPr/>
        </p:nvPicPr>
        <p:blipFill>
          <a:blip r:embed="rId4" cstate="print"/>
          <a:srcRect/>
          <a:stretch>
            <a:fillRect/>
          </a:stretch>
        </p:blipFill>
        <p:spPr bwMode="auto">
          <a:xfrm>
            <a:off x="251520" y="5733256"/>
            <a:ext cx="923964" cy="933450"/>
          </a:xfrm>
          <a:prstGeom prst="rect">
            <a:avLst/>
          </a:prstGeom>
          <a:noFill/>
        </p:spPr>
      </p:pic>
      <p:pic>
        <p:nvPicPr>
          <p:cNvPr id="8" name="Picture 6" descr="CNR: The Centre for Narrative Research"/>
          <p:cNvPicPr>
            <a:picLocks noChangeAspect="1" noChangeArrowheads="1"/>
          </p:cNvPicPr>
          <p:nvPr/>
        </p:nvPicPr>
        <p:blipFill>
          <a:blip r:embed="rId5" cstate="print"/>
          <a:srcRect/>
          <a:stretch>
            <a:fillRect/>
          </a:stretch>
        </p:blipFill>
        <p:spPr bwMode="auto">
          <a:xfrm>
            <a:off x="1547664" y="5733256"/>
            <a:ext cx="4619625" cy="952500"/>
          </a:xfrm>
          <a:prstGeom prst="rect">
            <a:avLst/>
          </a:prstGeom>
          <a:noFill/>
          <a:ln w="9525">
            <a:noFill/>
            <a:miter lim="800000"/>
            <a:headEnd/>
            <a:tailEnd/>
          </a:ln>
        </p:spPr>
      </p:pic>
      <p:pic>
        <p:nvPicPr>
          <p:cNvPr id="9" name="Picture 1" descr="circles_logo_sm16 Nov.jpg"/>
          <p:cNvPicPr>
            <a:picLocks noChangeAspect="1" noChangeArrowheads="1"/>
          </p:cNvPicPr>
          <p:nvPr/>
        </p:nvPicPr>
        <p:blipFill>
          <a:blip r:embed="rId6" cstate="print"/>
          <a:srcRect/>
          <a:stretch>
            <a:fillRect/>
          </a:stretch>
        </p:blipFill>
        <p:spPr bwMode="auto">
          <a:xfrm>
            <a:off x="6156176" y="5733256"/>
            <a:ext cx="1295400" cy="944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a:xfrm>
            <a:off x="611560" y="0"/>
            <a:ext cx="7846640" cy="1268760"/>
          </a:xfrm>
        </p:spPr>
        <p:txBody>
          <a:bodyPr/>
          <a:lstStyle/>
          <a:p>
            <a:pPr eaLnBrk="1" hangingPunct="1"/>
            <a:r>
              <a:rPr lang="en-US" sz="3200" b="1" dirty="0" smtClean="0">
                <a:latin typeface="Garamond" pitchFamily="18" charset="0"/>
              </a:rPr>
              <a:t>Narrative </a:t>
            </a:r>
            <a:r>
              <a:rPr lang="en-US" sz="3200" b="1" dirty="0" smtClean="0">
                <a:latin typeface="Garamond" pitchFamily="18" charset="0"/>
              </a:rPr>
              <a:t>analysis</a:t>
            </a:r>
            <a:endParaRPr lang="en-US" sz="3200" b="1" dirty="0" smtClean="0">
              <a:latin typeface="Garamond" pitchFamily="18" charset="0"/>
            </a:endParaRPr>
          </a:p>
        </p:txBody>
      </p:sp>
      <p:sp>
        <p:nvSpPr>
          <p:cNvPr id="15362" name="Rectangle 3"/>
          <p:cNvSpPr>
            <a:spLocks noGrp="1" noChangeArrowheads="1"/>
          </p:cNvSpPr>
          <p:nvPr>
            <p:ph type="body" idx="1"/>
          </p:nvPr>
        </p:nvSpPr>
        <p:spPr>
          <a:xfrm>
            <a:off x="0" y="692696"/>
            <a:ext cx="9144000" cy="6165304"/>
          </a:xfrm>
        </p:spPr>
        <p:txBody>
          <a:bodyPr/>
          <a:lstStyle/>
          <a:p>
            <a:pPr lvl="1" eaLnBrk="1" hangingPunct="1">
              <a:lnSpc>
                <a:spcPct val="80000"/>
              </a:lnSpc>
              <a:buFontTx/>
              <a:buNone/>
            </a:pPr>
            <a:endParaRPr lang="en-GB" sz="2000" dirty="0" smtClean="0">
              <a:latin typeface="Garamond" pitchFamily="18" charset="0"/>
            </a:endParaRPr>
          </a:p>
          <a:p>
            <a:pPr marL="0" lvl="1" indent="0" eaLnBrk="1" hangingPunct="1">
              <a:lnSpc>
                <a:spcPct val="80000"/>
              </a:lnSpc>
              <a:buFontTx/>
              <a:buNone/>
            </a:pPr>
            <a:endParaRPr lang="en-GB" sz="2000" dirty="0" smtClean="0">
              <a:latin typeface="Garamond" pitchFamily="18" charset="0"/>
            </a:endParaRPr>
          </a:p>
          <a:p>
            <a:pPr marL="0" lvl="1" indent="0" eaLnBrk="1" hangingPunct="1">
              <a:lnSpc>
                <a:spcPct val="80000"/>
              </a:lnSpc>
              <a:buFontTx/>
              <a:buNone/>
            </a:pPr>
            <a:endParaRPr lang="en-GB" sz="2400" dirty="0" smtClean="0">
              <a:latin typeface="Garamond" pitchFamily="18" charset="0"/>
            </a:endParaRPr>
          </a:p>
          <a:p>
            <a:pPr marL="0" lvl="1" indent="0" eaLnBrk="1" hangingPunct="1">
              <a:lnSpc>
                <a:spcPct val="80000"/>
              </a:lnSpc>
              <a:buFontTx/>
              <a:buNone/>
            </a:pPr>
            <a:r>
              <a:rPr lang="en-GB" sz="2400" dirty="0" smtClean="0">
                <a:latin typeface="Garamond" pitchFamily="18" charset="0"/>
              </a:rPr>
              <a:t>Narrative </a:t>
            </a:r>
            <a:r>
              <a:rPr lang="en-GB" sz="2400" dirty="0" smtClean="0">
                <a:latin typeface="Garamond" pitchFamily="18" charset="0"/>
              </a:rPr>
              <a:t>research</a:t>
            </a:r>
          </a:p>
          <a:p>
            <a:pPr marL="0" lvl="1" indent="0" eaLnBrk="1" hangingPunct="1">
              <a:lnSpc>
                <a:spcPct val="80000"/>
              </a:lnSpc>
              <a:buFontTx/>
              <a:buNone/>
            </a:pPr>
            <a:endParaRPr lang="en-GB" sz="2400" dirty="0" smtClean="0">
              <a:latin typeface="Garamond" pitchFamily="18" charset="0"/>
            </a:endParaRPr>
          </a:p>
          <a:p>
            <a:pPr marL="0" lvl="1" indent="0" eaLnBrk="1" hangingPunct="1">
              <a:lnSpc>
                <a:spcPct val="80000"/>
              </a:lnSpc>
              <a:buFontTx/>
              <a:buNone/>
            </a:pPr>
            <a:r>
              <a:rPr lang="en-GB" sz="2400" dirty="0" smtClean="0">
                <a:latin typeface="Garamond" pitchFamily="18" charset="0"/>
              </a:rPr>
              <a:t>Narrative analysis: structural, thematic, contextual</a:t>
            </a:r>
          </a:p>
          <a:p>
            <a:pPr marL="0" lvl="1" indent="0" eaLnBrk="1" hangingPunct="1">
              <a:lnSpc>
                <a:spcPct val="80000"/>
              </a:lnSpc>
              <a:buFontTx/>
              <a:buNone/>
            </a:pPr>
            <a:endParaRPr lang="en-GB" sz="2400" dirty="0">
              <a:latin typeface="Garamond" pitchFamily="18" charset="0"/>
            </a:endParaRPr>
          </a:p>
          <a:p>
            <a:pPr marL="0" lvl="1" indent="0" eaLnBrk="1" hangingPunct="1">
              <a:lnSpc>
                <a:spcPct val="80000"/>
              </a:lnSpc>
              <a:buFontTx/>
              <a:buNone/>
            </a:pPr>
            <a:r>
              <a:rPr lang="en-GB" sz="2400" dirty="0" smtClean="0">
                <a:latin typeface="Garamond" pitchFamily="18" charset="0"/>
              </a:rPr>
              <a:t>Limitations of narrative research</a:t>
            </a:r>
          </a:p>
          <a:p>
            <a:pPr marL="0" lvl="1" indent="0" eaLnBrk="1" hangingPunct="1">
              <a:lnSpc>
                <a:spcPct val="80000"/>
              </a:lnSpc>
              <a:buFontTx/>
              <a:buNone/>
            </a:pPr>
            <a:endParaRPr lang="en-GB" sz="2000" dirty="0">
              <a:latin typeface="Garamond" pitchFamily="18" charset="0"/>
            </a:endParaRPr>
          </a:p>
          <a:p>
            <a:pPr marL="0" lvl="1" indent="0" eaLnBrk="1" hangingPunct="1">
              <a:lnSpc>
                <a:spcPct val="80000"/>
              </a:lnSpc>
              <a:buFontTx/>
              <a:buNone/>
            </a:pPr>
            <a:endParaRPr lang="en-GB" sz="2000" dirty="0" smtClean="0">
              <a:latin typeface="Garamond" pitchFamily="18" charset="0"/>
            </a:endParaRPr>
          </a:p>
          <a:p>
            <a:pPr lvl="1" eaLnBrk="1" hangingPunct="1">
              <a:lnSpc>
                <a:spcPct val="80000"/>
              </a:lnSpc>
              <a:buFontTx/>
              <a:buNone/>
            </a:pPr>
            <a:endParaRPr lang="en-GB" sz="2000" dirty="0" smtClean="0">
              <a:latin typeface="Garamond"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a:xfrm>
            <a:off x="611560" y="0"/>
            <a:ext cx="7846640" cy="1268760"/>
          </a:xfrm>
        </p:spPr>
        <p:txBody>
          <a:bodyPr/>
          <a:lstStyle/>
          <a:p>
            <a:pPr eaLnBrk="1" hangingPunct="1"/>
            <a:r>
              <a:rPr lang="en-US" sz="3200" b="1" dirty="0" smtClean="0">
                <a:latin typeface="Garamond" pitchFamily="18" charset="0"/>
              </a:rPr>
              <a:t>Why is narrative research so popular?</a:t>
            </a:r>
          </a:p>
        </p:txBody>
      </p:sp>
      <p:sp>
        <p:nvSpPr>
          <p:cNvPr id="4" name="Content Placeholder 3"/>
          <p:cNvSpPr>
            <a:spLocks noGrp="1"/>
          </p:cNvSpPr>
          <p:nvPr>
            <p:ph idx="1"/>
          </p:nvPr>
        </p:nvSpPr>
        <p:spPr>
          <a:xfrm>
            <a:off x="0" y="764704"/>
            <a:ext cx="9144000" cy="6093296"/>
          </a:xfrm>
        </p:spPr>
        <p:txBody>
          <a:bodyPr/>
          <a:lstStyle/>
          <a:p>
            <a:pPr>
              <a:lnSpc>
                <a:spcPct val="80000"/>
              </a:lnSpc>
            </a:pPr>
            <a:endParaRPr lang="en-GB" sz="2400" dirty="0" smtClean="0">
              <a:latin typeface="Garamond" pitchFamily="18" charset="0"/>
            </a:endParaRPr>
          </a:p>
          <a:p>
            <a:pPr>
              <a:lnSpc>
                <a:spcPct val="80000"/>
              </a:lnSpc>
            </a:pPr>
            <a:r>
              <a:rPr lang="en-GB" sz="2400" dirty="0" smtClean="0">
                <a:latin typeface="Garamond" pitchFamily="18" charset="0"/>
              </a:rPr>
              <a:t>Apparent </a:t>
            </a:r>
            <a:r>
              <a:rPr lang="en-GB" sz="2400" dirty="0" smtClean="0">
                <a:latin typeface="Garamond" pitchFamily="18" charset="0"/>
              </a:rPr>
              <a:t>universality</a:t>
            </a:r>
          </a:p>
          <a:p>
            <a:pPr>
              <a:lnSpc>
                <a:spcPct val="80000"/>
              </a:lnSpc>
              <a:buFont typeface="Wingdings" pitchFamily="2" charset="2"/>
              <a:buNone/>
            </a:pPr>
            <a:r>
              <a:rPr lang="en-GB" sz="2400" dirty="0" smtClean="0">
                <a:solidFill>
                  <a:schemeClr val="accent2"/>
                </a:solidFill>
                <a:latin typeface="Garamond" pitchFamily="18" charset="0"/>
                <a:hlinkClick r:id="rId3"/>
              </a:rPr>
              <a:t>Stories - Investing In Our Future - The Global Fund to fight AIDS, Tuberculosis and Malaria</a:t>
            </a:r>
            <a:endParaRPr lang="en-GB" sz="2400" dirty="0" smtClean="0">
              <a:solidFill>
                <a:schemeClr val="accent2"/>
              </a:solidFill>
              <a:latin typeface="Garamond" pitchFamily="18" charset="0"/>
            </a:endParaRPr>
          </a:p>
          <a:p>
            <a:pPr>
              <a:lnSpc>
                <a:spcPct val="80000"/>
              </a:lnSpc>
            </a:pPr>
            <a:r>
              <a:rPr lang="en-GB" sz="2400" dirty="0" err="1" smtClean="0">
                <a:latin typeface="Garamond" pitchFamily="18" charset="0"/>
              </a:rPr>
              <a:t>Interdisciplinarity</a:t>
            </a:r>
            <a:endParaRPr lang="en-GB" sz="2400" dirty="0" smtClean="0">
              <a:latin typeface="Garamond" pitchFamily="18" charset="0"/>
            </a:endParaRPr>
          </a:p>
          <a:p>
            <a:pPr>
              <a:lnSpc>
                <a:spcPct val="80000"/>
              </a:lnSpc>
            </a:pPr>
            <a:r>
              <a:rPr lang="en-GB" sz="2400" dirty="0" smtClean="0">
                <a:latin typeface="Garamond" pitchFamily="18" charset="0"/>
              </a:rPr>
              <a:t>Bridges theory and practice: academic, yet accessible</a:t>
            </a:r>
          </a:p>
          <a:p>
            <a:pPr>
              <a:lnSpc>
                <a:spcPct val="80000"/>
              </a:lnSpc>
              <a:buFont typeface="Wingdings" pitchFamily="2" charset="2"/>
              <a:buNone/>
            </a:pPr>
            <a:r>
              <a:rPr lang="en-GB" sz="2400" dirty="0" err="1" smtClean="0">
                <a:latin typeface="Garamond" pitchFamily="18" charset="0"/>
                <a:hlinkClick r:id="rId4"/>
              </a:rPr>
              <a:t>DIPEx</a:t>
            </a:r>
            <a:r>
              <a:rPr lang="en-GB" sz="2400" dirty="0" smtClean="0">
                <a:latin typeface="Garamond" pitchFamily="18" charset="0"/>
                <a:hlinkClick r:id="rId4"/>
              </a:rPr>
              <a:t> Home: Patient Experiences of health and illness, cancer, heart disease, screening</a:t>
            </a:r>
            <a:endParaRPr lang="en-GB" sz="2400" dirty="0" smtClean="0">
              <a:latin typeface="Garamond" pitchFamily="18" charset="0"/>
            </a:endParaRPr>
          </a:p>
          <a:p>
            <a:pPr>
              <a:lnSpc>
                <a:spcPct val="80000"/>
              </a:lnSpc>
              <a:buFont typeface="Wingdings" pitchFamily="2" charset="2"/>
              <a:buNone/>
            </a:pPr>
            <a:r>
              <a:rPr lang="en-GB" sz="2400" dirty="0" smtClean="0">
                <a:latin typeface="Garamond" pitchFamily="18" charset="0"/>
                <a:hlinkClick r:id="rId5"/>
              </a:rPr>
              <a:t>Museum of London - Life stories &amp; oral history</a:t>
            </a:r>
            <a:endParaRPr lang="en-GB" sz="2400" dirty="0" smtClean="0">
              <a:latin typeface="Garamond" pitchFamily="18" charset="0"/>
            </a:endParaRPr>
          </a:p>
          <a:p>
            <a:pPr>
              <a:lnSpc>
                <a:spcPct val="80000"/>
              </a:lnSpc>
              <a:buFont typeface="Wingdings" pitchFamily="2" charset="2"/>
              <a:buNone/>
            </a:pPr>
            <a:r>
              <a:rPr lang="en-GB" sz="2400" dirty="0" smtClean="0">
                <a:latin typeface="Garamond" pitchFamily="18" charset="0"/>
                <a:hlinkClick r:id="rId6"/>
              </a:rPr>
              <a:t>The British Library Sound Archive: library materials</a:t>
            </a:r>
            <a:endParaRPr lang="en-GB" sz="2400" dirty="0" smtClean="0">
              <a:latin typeface="Garamond" pitchFamily="18" charset="0"/>
            </a:endParaRPr>
          </a:p>
          <a:p>
            <a:pPr>
              <a:lnSpc>
                <a:spcPct val="80000"/>
              </a:lnSpc>
            </a:pPr>
            <a:r>
              <a:rPr lang="en-GB" sz="2400" dirty="0" smtClean="0">
                <a:latin typeface="Garamond" pitchFamily="18" charset="0"/>
              </a:rPr>
              <a:t>Said to mediate between modernism and postmodernism</a:t>
            </a:r>
          </a:p>
          <a:p>
            <a:pPr>
              <a:lnSpc>
                <a:spcPct val="80000"/>
              </a:lnSpc>
            </a:pPr>
            <a:r>
              <a:rPr lang="en-GB" sz="2400" dirty="0" smtClean="0">
                <a:latin typeface="Garamond" pitchFamily="18" charset="0"/>
              </a:rPr>
              <a:t>Offers different levels of analysis, from microstructure, through </a:t>
            </a:r>
          </a:p>
          <a:p>
            <a:pPr>
              <a:lnSpc>
                <a:spcPct val="80000"/>
              </a:lnSpc>
            </a:pPr>
            <a:r>
              <a:rPr lang="en-GB" sz="2400" dirty="0" smtClean="0">
                <a:latin typeface="Garamond" pitchFamily="18" charset="0"/>
              </a:rPr>
              <a:t>content, to large-scale </a:t>
            </a:r>
            <a:r>
              <a:rPr lang="en-GB" sz="2400" dirty="0" smtClean="0">
                <a:latin typeface="Garamond" pitchFamily="18" charset="0"/>
              </a:rPr>
              <a:t>context</a:t>
            </a:r>
          </a:p>
          <a:p>
            <a:pPr>
              <a:lnSpc>
                <a:spcPct val="80000"/>
              </a:lnSpc>
            </a:pPr>
            <a:r>
              <a:rPr lang="en-GB" sz="2400" dirty="0" smtClean="0">
                <a:latin typeface="Garamond" pitchFamily="18" charset="0"/>
              </a:rPr>
              <a:t>Thought to offer connections with cognitive psychology, neuroscience</a:t>
            </a:r>
            <a:endParaRPr lang="en-GB" sz="2400" dirty="0" smtClean="0">
              <a:latin typeface="Garamond" pitchFamily="18" charset="0"/>
            </a:endParaRPr>
          </a:p>
          <a:p>
            <a:pPr>
              <a:lnSpc>
                <a:spcPct val="80000"/>
              </a:lnSpc>
            </a:pPr>
            <a:r>
              <a:rPr lang="en-GB" sz="2400" dirty="0" smtClean="0">
                <a:latin typeface="Garamond" pitchFamily="18" charset="0"/>
              </a:rPr>
              <a:t>Thought to enable relations between politics and research</a:t>
            </a:r>
          </a:p>
          <a:p>
            <a:pPr>
              <a:lnSpc>
                <a:spcPct val="80000"/>
              </a:lnSpc>
              <a:buFont typeface="Wingdings" pitchFamily="2" charset="2"/>
              <a:buNone/>
            </a:pPr>
            <a:r>
              <a:rPr lang="en-GB" sz="2400" dirty="0" smtClean="0">
                <a:latin typeface="Garamond" pitchFamily="18" charset="0"/>
                <a:hlinkClick r:id="rId7"/>
              </a:rPr>
              <a:t>Community Stories | Treatment Action Campaign</a:t>
            </a:r>
            <a:endParaRPr lang="en-GB" sz="2400" dirty="0" smtClean="0">
              <a:latin typeface="Garamond" pitchFamily="18" charset="0"/>
            </a:endParaRPr>
          </a:p>
          <a:p>
            <a:pPr>
              <a:lnSpc>
                <a:spcPct val="80000"/>
              </a:lnSpc>
            </a:pPr>
            <a:r>
              <a:rPr lang="en-GB" sz="2400" dirty="0" smtClean="0">
                <a:latin typeface="Garamond" pitchFamily="18" charset="0"/>
              </a:rPr>
              <a:t>Pleasurable</a:t>
            </a:r>
            <a:endParaRPr lang="en-US" sz="2400" dirty="0" smtClean="0">
              <a:latin typeface="Garamond" pitchFamily="18" charset="0"/>
            </a:endParaRPr>
          </a:p>
          <a:p>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a:xfrm>
            <a:off x="611560" y="0"/>
            <a:ext cx="7846640" cy="1268760"/>
          </a:xfrm>
        </p:spPr>
        <p:txBody>
          <a:bodyPr/>
          <a:lstStyle/>
          <a:p>
            <a:pPr eaLnBrk="1" hangingPunct="1"/>
            <a:r>
              <a:rPr lang="en-US" sz="3200" b="1" dirty="0" smtClean="0">
                <a:latin typeface="Garamond" pitchFamily="18" charset="0"/>
              </a:rPr>
              <a:t>Problems of narrative research</a:t>
            </a:r>
          </a:p>
        </p:txBody>
      </p:sp>
      <p:sp>
        <p:nvSpPr>
          <p:cNvPr id="4" name="Content Placeholder 3"/>
          <p:cNvSpPr>
            <a:spLocks noGrp="1"/>
          </p:cNvSpPr>
          <p:nvPr>
            <p:ph idx="1"/>
          </p:nvPr>
        </p:nvSpPr>
        <p:spPr>
          <a:xfrm>
            <a:off x="467544" y="1268760"/>
            <a:ext cx="8208912" cy="5589240"/>
          </a:xfrm>
        </p:spPr>
        <p:txBody>
          <a:bodyPr/>
          <a:lstStyle/>
          <a:p>
            <a:pPr>
              <a:buFont typeface="Arial" charset="0"/>
              <a:buChar char="•"/>
            </a:pPr>
            <a:r>
              <a:rPr lang="en-GB" sz="2400" dirty="0" smtClean="0">
                <a:latin typeface="Garamond" pitchFamily="18" charset="0"/>
              </a:rPr>
              <a:t>Universalised </a:t>
            </a:r>
            <a:r>
              <a:rPr lang="en-GB" sz="2400" dirty="0" smtClean="0">
                <a:latin typeface="Garamond" pitchFamily="18" charset="0"/>
              </a:rPr>
              <a:t>expectations about </a:t>
            </a:r>
            <a:r>
              <a:rPr lang="en-GB" sz="2400" dirty="0" smtClean="0">
                <a:latin typeface="Garamond" pitchFamily="18" charset="0"/>
              </a:rPr>
              <a:t>narrative</a:t>
            </a:r>
            <a:endParaRPr lang="en-GB" sz="2400" dirty="0" smtClean="0">
              <a:latin typeface="Garamond" pitchFamily="18" charset="0"/>
            </a:endParaRPr>
          </a:p>
          <a:p>
            <a:r>
              <a:rPr lang="en-GB" sz="2400" dirty="0" smtClean="0">
                <a:latin typeface="Garamond" pitchFamily="18" charset="0"/>
              </a:rPr>
              <a:t>Reification of the narrative object</a:t>
            </a:r>
          </a:p>
          <a:p>
            <a:r>
              <a:rPr lang="en-GB" sz="2400" dirty="0" smtClean="0">
                <a:latin typeface="Garamond" pitchFamily="18" charset="0"/>
              </a:rPr>
              <a:t>Reduction of lives to narratives</a:t>
            </a:r>
          </a:p>
          <a:p>
            <a:r>
              <a:rPr lang="en-GB" sz="2400" dirty="0" smtClean="0">
                <a:latin typeface="Garamond" pitchFamily="18" charset="0"/>
              </a:rPr>
              <a:t>Diversity and incompatibility of approaches</a:t>
            </a:r>
          </a:p>
          <a:p>
            <a:r>
              <a:rPr lang="en-GB" sz="2400" dirty="0" smtClean="0">
                <a:latin typeface="Garamond" pitchFamily="18" charset="0"/>
              </a:rPr>
              <a:t>Lack of </a:t>
            </a:r>
            <a:r>
              <a:rPr lang="en-GB" sz="2400" dirty="0" err="1" smtClean="0">
                <a:latin typeface="Garamond" pitchFamily="18" charset="0"/>
              </a:rPr>
              <a:t>generalisability</a:t>
            </a:r>
            <a:r>
              <a:rPr lang="en-GB" sz="2400" dirty="0" smtClean="0">
                <a:latin typeface="Garamond" pitchFamily="18" charset="0"/>
              </a:rPr>
              <a:t> of findings</a:t>
            </a:r>
          </a:p>
          <a:p>
            <a:endParaRPr lang="en-GB" sz="2400" dirty="0" smtClean="0">
              <a:latin typeface="Garamond" pitchFamily="18" charset="0"/>
            </a:endParaRPr>
          </a:p>
          <a:p>
            <a:pPr algn="ctr">
              <a:buNone/>
            </a:pPr>
            <a:r>
              <a:rPr lang="en-GB" b="1" dirty="0" smtClean="0">
                <a:latin typeface="Garamond" pitchFamily="18" charset="0"/>
              </a:rPr>
              <a:t>Problems of narrative analysis</a:t>
            </a:r>
          </a:p>
          <a:p>
            <a:pPr algn="ctr">
              <a:buNone/>
            </a:pPr>
            <a:endParaRPr lang="en-GB" sz="2400" dirty="0" smtClean="0">
              <a:latin typeface="Garamond" pitchFamily="18" charset="0"/>
            </a:endParaRPr>
          </a:p>
          <a:p>
            <a:pPr>
              <a:lnSpc>
                <a:spcPct val="50000"/>
              </a:lnSpc>
            </a:pPr>
            <a:r>
              <a:rPr lang="en-GB" sz="2400" dirty="0" smtClean="0">
                <a:latin typeface="Garamond" pitchFamily="18" charset="0"/>
              </a:rPr>
              <a:t>Analysis of narratives or narrative analysis?</a:t>
            </a:r>
          </a:p>
          <a:p>
            <a:pPr>
              <a:lnSpc>
                <a:spcPct val="50000"/>
              </a:lnSpc>
            </a:pPr>
            <a:r>
              <a:rPr lang="en-GB" sz="2400" dirty="0" smtClean="0">
                <a:latin typeface="Garamond" pitchFamily="18" charset="0"/>
              </a:rPr>
              <a:t> </a:t>
            </a:r>
          </a:p>
          <a:p>
            <a:pPr>
              <a:lnSpc>
                <a:spcPct val="50000"/>
              </a:lnSpc>
            </a:pPr>
            <a:r>
              <a:rPr lang="en-GB" sz="2400" dirty="0" smtClean="0">
                <a:latin typeface="Garamond" pitchFamily="18" charset="0"/>
              </a:rPr>
              <a:t>Eliciting, finding or constructing narratives? </a:t>
            </a:r>
            <a:br>
              <a:rPr lang="en-GB" sz="2400" dirty="0" smtClean="0">
                <a:latin typeface="Garamond" pitchFamily="18" charset="0"/>
              </a:rPr>
            </a:br>
            <a:endParaRPr lang="en-GB" sz="2400" dirty="0" smtClean="0">
              <a:latin typeface="Garamond" pitchFamily="18" charset="0"/>
            </a:endParaRPr>
          </a:p>
          <a:p>
            <a:pPr>
              <a:lnSpc>
                <a:spcPct val="50000"/>
              </a:lnSpc>
            </a:pPr>
            <a:r>
              <a:rPr lang="en-GB" sz="2400" dirty="0" smtClean="0">
                <a:latin typeface="Garamond" pitchFamily="18" charset="0"/>
              </a:rPr>
              <a:t>Deciding between forms of analysis</a:t>
            </a:r>
            <a:endParaRPr lang="en-GB" sz="2400" dirty="0">
              <a:latin typeface="Garamond"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a:xfrm>
            <a:off x="611560" y="0"/>
            <a:ext cx="7846640" cy="1268760"/>
          </a:xfrm>
        </p:spPr>
        <p:txBody>
          <a:bodyPr/>
          <a:lstStyle/>
          <a:p>
            <a:pPr eaLnBrk="1" hangingPunct="1"/>
            <a:r>
              <a:rPr lang="en-US" sz="3200" b="1" dirty="0" smtClean="0">
                <a:latin typeface="Garamond" pitchFamily="18" charset="0"/>
              </a:rPr>
              <a:t>Narrative analysis</a:t>
            </a:r>
          </a:p>
        </p:txBody>
      </p:sp>
      <p:sp>
        <p:nvSpPr>
          <p:cNvPr id="15362" name="Rectangle 3"/>
          <p:cNvSpPr>
            <a:spLocks noGrp="1" noChangeArrowheads="1"/>
          </p:cNvSpPr>
          <p:nvPr>
            <p:ph type="body" idx="1"/>
          </p:nvPr>
        </p:nvSpPr>
        <p:spPr>
          <a:xfrm>
            <a:off x="0" y="692696"/>
            <a:ext cx="9144000" cy="6165304"/>
          </a:xfrm>
        </p:spPr>
        <p:txBody>
          <a:bodyPr/>
          <a:lstStyle/>
          <a:p>
            <a:pPr marL="0" lvl="1" indent="0" eaLnBrk="1" hangingPunct="1">
              <a:lnSpc>
                <a:spcPct val="80000"/>
              </a:lnSpc>
              <a:buFontTx/>
              <a:buNone/>
            </a:pPr>
            <a:endParaRPr lang="en-GB" sz="2400" dirty="0" smtClean="0">
              <a:latin typeface="Garamond" pitchFamily="18" charset="0"/>
            </a:endParaRPr>
          </a:p>
          <a:p>
            <a:pPr marL="0" lvl="1" indent="0" eaLnBrk="1" hangingPunct="1">
              <a:lnSpc>
                <a:spcPct val="80000"/>
              </a:lnSpc>
              <a:buFont typeface="Arial" charset="0"/>
              <a:buChar char="•"/>
            </a:pPr>
            <a:r>
              <a:rPr lang="en-GB" sz="2400" dirty="0" smtClean="0">
                <a:latin typeface="Garamond" pitchFamily="18" charset="0"/>
              </a:rPr>
              <a:t>Narrative</a:t>
            </a:r>
            <a:r>
              <a:rPr lang="en-GB" sz="2400" dirty="0" smtClean="0">
                <a:latin typeface="Garamond" pitchFamily="18" charset="0"/>
              </a:rPr>
              <a:t>: sets of symbols, in diverse media, that progress, building social cultural historical meaning, and that are particular</a:t>
            </a:r>
            <a:r>
              <a:rPr lang="en-GB" sz="2400" dirty="0" smtClean="0">
                <a:latin typeface="Garamond" pitchFamily="18" charset="0"/>
              </a:rPr>
              <a:t>.</a:t>
            </a:r>
          </a:p>
          <a:p>
            <a:pPr marL="0" lvl="1" indent="0" eaLnBrk="1" hangingPunct="1">
              <a:lnSpc>
                <a:spcPct val="80000"/>
              </a:lnSpc>
              <a:buFont typeface="Arial" charset="0"/>
              <a:buChar char="•"/>
            </a:pPr>
            <a:endParaRPr lang="en-GB" sz="2400" dirty="0" smtClean="0">
              <a:latin typeface="Garamond" pitchFamily="18" charset="0"/>
            </a:endParaRPr>
          </a:p>
          <a:p>
            <a:pPr marL="0" lvl="1" indent="0" eaLnBrk="1" hangingPunct="1">
              <a:lnSpc>
                <a:spcPct val="80000"/>
              </a:lnSpc>
              <a:buFont typeface="Arial" charset="0"/>
              <a:buChar char="•"/>
            </a:pPr>
            <a:r>
              <a:rPr lang="en-GB" sz="2400" dirty="0" smtClean="0">
                <a:latin typeface="Garamond" pitchFamily="18" charset="0"/>
              </a:rPr>
              <a:t>Weak definition</a:t>
            </a:r>
          </a:p>
          <a:p>
            <a:pPr marL="0" lvl="1" indent="0" eaLnBrk="1" hangingPunct="1">
              <a:lnSpc>
                <a:spcPct val="80000"/>
              </a:lnSpc>
              <a:buNone/>
            </a:pPr>
            <a:r>
              <a:rPr lang="en-GB" sz="2400" dirty="0" smtClean="0">
                <a:latin typeface="Garamond" pitchFamily="18" charset="0"/>
              </a:rPr>
              <a:t> </a:t>
            </a:r>
            <a:endParaRPr lang="en-GB" sz="2400" dirty="0" smtClean="0">
              <a:latin typeface="Garamond" pitchFamily="18" charset="0"/>
            </a:endParaRPr>
          </a:p>
          <a:p>
            <a:pPr marL="0" lvl="1" indent="0" eaLnBrk="1" hangingPunct="1">
              <a:lnSpc>
                <a:spcPct val="80000"/>
              </a:lnSpc>
              <a:buFont typeface="Arial" charset="0"/>
              <a:buChar char="•"/>
            </a:pPr>
            <a:r>
              <a:rPr lang="en-GB" sz="2400" dirty="0" smtClean="0">
                <a:latin typeface="Garamond" pitchFamily="18" charset="0"/>
              </a:rPr>
              <a:t> </a:t>
            </a:r>
            <a:r>
              <a:rPr lang="en-GB" sz="2400" dirty="0" smtClean="0">
                <a:latin typeface="Garamond" pitchFamily="18" charset="0"/>
              </a:rPr>
              <a:t>Distinguishable </a:t>
            </a:r>
            <a:r>
              <a:rPr lang="en-GB" sz="2400" dirty="0" smtClean="0">
                <a:latin typeface="Garamond" pitchFamily="18" charset="0"/>
              </a:rPr>
              <a:t>from theory, description. </a:t>
            </a:r>
            <a:endParaRPr lang="en-GB" sz="2400" dirty="0" smtClean="0">
              <a:latin typeface="Garamond" pitchFamily="18" charset="0"/>
            </a:endParaRPr>
          </a:p>
          <a:p>
            <a:pPr marL="0" lvl="1" indent="0" eaLnBrk="1" hangingPunct="1">
              <a:lnSpc>
                <a:spcPct val="80000"/>
              </a:lnSpc>
              <a:buFont typeface="Arial" charset="0"/>
              <a:buChar char="•"/>
            </a:pPr>
            <a:endParaRPr lang="en-GB" sz="2400" dirty="0" smtClean="0">
              <a:latin typeface="Garamond" pitchFamily="18" charset="0"/>
            </a:endParaRPr>
          </a:p>
          <a:p>
            <a:pPr marL="0" lvl="1" indent="0" eaLnBrk="1" hangingPunct="1">
              <a:lnSpc>
                <a:spcPct val="80000"/>
              </a:lnSpc>
              <a:buFont typeface="Arial" charset="0"/>
              <a:buChar char="•"/>
            </a:pPr>
            <a:r>
              <a:rPr lang="en-GB" sz="2400" dirty="0" smtClean="0">
                <a:latin typeface="Garamond" pitchFamily="18" charset="0"/>
              </a:rPr>
              <a:t>Not </a:t>
            </a:r>
            <a:r>
              <a:rPr lang="en-GB" sz="2400" dirty="0" smtClean="0">
                <a:latin typeface="Garamond" pitchFamily="18" charset="0"/>
              </a:rPr>
              <a:t>equally understandable to all. </a:t>
            </a:r>
            <a:endParaRPr lang="en-GB" sz="2400" dirty="0" smtClean="0">
              <a:latin typeface="Garamond" pitchFamily="18" charset="0"/>
            </a:endParaRPr>
          </a:p>
          <a:p>
            <a:pPr marL="0" lvl="1" indent="0" eaLnBrk="1" hangingPunct="1">
              <a:lnSpc>
                <a:spcPct val="80000"/>
              </a:lnSpc>
              <a:buFont typeface="Arial" charset="0"/>
              <a:buChar char="•"/>
            </a:pPr>
            <a:endParaRPr lang="en-GB" sz="2400" dirty="0" smtClean="0">
              <a:latin typeface="Garamond" pitchFamily="18" charset="0"/>
            </a:endParaRPr>
          </a:p>
          <a:p>
            <a:pPr marL="0" lvl="1" indent="0" eaLnBrk="1" hangingPunct="1">
              <a:lnSpc>
                <a:spcPct val="80000"/>
              </a:lnSpc>
              <a:buFont typeface="Arial" charset="0"/>
              <a:buChar char="•"/>
            </a:pPr>
            <a:r>
              <a:rPr lang="en-GB" sz="2400" dirty="0" smtClean="0">
                <a:latin typeface="Garamond" pitchFamily="18" charset="0"/>
              </a:rPr>
              <a:t>Does </a:t>
            </a:r>
            <a:r>
              <a:rPr lang="en-GB" sz="2400" dirty="0" smtClean="0">
                <a:latin typeface="Garamond" pitchFamily="18" charset="0"/>
              </a:rPr>
              <a:t>not involve </a:t>
            </a:r>
            <a:r>
              <a:rPr lang="en-GB" sz="2400" dirty="0" smtClean="0">
                <a:latin typeface="Garamond" pitchFamily="18" charset="0"/>
              </a:rPr>
              <a:t>temporality</a:t>
            </a:r>
            <a:r>
              <a:rPr lang="en-GB" sz="2400" dirty="0" smtClean="0">
                <a:latin typeface="Garamond" pitchFamily="18" charset="0"/>
              </a:rPr>
              <a:t>, </a:t>
            </a:r>
            <a:r>
              <a:rPr lang="en-GB" sz="2400" dirty="0" smtClean="0">
                <a:latin typeface="Garamond" pitchFamily="18" charset="0"/>
              </a:rPr>
              <a:t>causality</a:t>
            </a:r>
            <a:endParaRPr lang="en-GB" sz="2400" dirty="0" smtClean="0">
              <a:latin typeface="Garamond" pitchFamily="18" charset="0"/>
            </a:endParaRPr>
          </a:p>
          <a:p>
            <a:pPr marL="0" lvl="1" indent="0" eaLnBrk="1" hangingPunct="1">
              <a:lnSpc>
                <a:spcPct val="80000"/>
              </a:lnSpc>
              <a:buFont typeface="Arial" charset="0"/>
              <a:buChar char="•"/>
            </a:pPr>
            <a:endParaRPr lang="en-GB" sz="2400" dirty="0" smtClean="0">
              <a:latin typeface="Garamond" pitchFamily="18" charset="0"/>
            </a:endParaRPr>
          </a:p>
          <a:p>
            <a:pPr marL="0" lvl="1" indent="0" eaLnBrk="1" hangingPunct="1">
              <a:lnSpc>
                <a:spcPct val="80000"/>
              </a:lnSpc>
              <a:buFont typeface="Arial" charset="0"/>
              <a:buChar char="•"/>
            </a:pPr>
            <a:r>
              <a:rPr lang="en-GB" sz="2400" dirty="0" smtClean="0">
                <a:latin typeface="Garamond" pitchFamily="18" charset="0"/>
              </a:rPr>
              <a:t>Not </a:t>
            </a:r>
            <a:r>
              <a:rPr lang="en-GB" sz="2400" dirty="0" smtClean="0">
                <a:latin typeface="Garamond" pitchFamily="18" charset="0"/>
              </a:rPr>
              <a:t>about purely personal </a:t>
            </a:r>
            <a:r>
              <a:rPr lang="en-GB" sz="2400" dirty="0" smtClean="0">
                <a:latin typeface="Garamond" pitchFamily="18" charset="0"/>
              </a:rPr>
              <a:t>meaning</a:t>
            </a:r>
          </a:p>
          <a:p>
            <a:pPr marL="0" lvl="1" indent="0" eaLnBrk="1" hangingPunct="1">
              <a:lnSpc>
                <a:spcPct val="80000"/>
              </a:lnSpc>
              <a:buFont typeface="Arial" charset="0"/>
              <a:buChar char="•"/>
            </a:pPr>
            <a:endParaRPr lang="en-GB" sz="2400" dirty="0" smtClean="0">
              <a:latin typeface="Garamond" pitchFamily="18" charset="0"/>
            </a:endParaRPr>
          </a:p>
          <a:p>
            <a:pPr marL="0" lvl="1" indent="0" eaLnBrk="1" hangingPunct="1">
              <a:lnSpc>
                <a:spcPct val="80000"/>
              </a:lnSpc>
              <a:buFont typeface="Arial" charset="0"/>
              <a:buChar char="•"/>
            </a:pPr>
            <a:r>
              <a:rPr lang="en-GB" sz="2400" dirty="0" smtClean="0">
                <a:latin typeface="Garamond" pitchFamily="18" charset="0"/>
              </a:rPr>
              <a:t>Can involve symbol </a:t>
            </a:r>
            <a:r>
              <a:rPr lang="en-GB" sz="2400" dirty="0" smtClean="0">
                <a:latin typeface="Garamond" pitchFamily="18" charset="0"/>
              </a:rPr>
              <a:t>sequences that are: oral, written, linguistic,  paralinguistic, visual, </a:t>
            </a:r>
            <a:r>
              <a:rPr lang="en-GB" sz="2400" dirty="0" smtClean="0">
                <a:latin typeface="Garamond" pitchFamily="18" charset="0"/>
              </a:rPr>
              <a:t>embodied</a:t>
            </a:r>
            <a:r>
              <a:rPr lang="en-GB" sz="2400" dirty="0" smtClean="0">
                <a:latin typeface="Garamond" pitchFamily="18" charset="0"/>
              </a:rPr>
              <a:t>, </a:t>
            </a:r>
            <a:r>
              <a:rPr lang="en-GB" sz="2400" dirty="0" smtClean="0">
                <a:latin typeface="Garamond" pitchFamily="18" charset="0"/>
              </a:rPr>
              <a:t>activity</a:t>
            </a:r>
            <a:r>
              <a:rPr lang="en-GB" sz="2400" dirty="0" smtClean="0">
                <a:latin typeface="Garamond" pitchFamily="18" charset="0"/>
              </a:rPr>
              <a:t>, </a:t>
            </a:r>
            <a:r>
              <a:rPr lang="en-GB" sz="2400" dirty="0" smtClean="0">
                <a:latin typeface="Garamond" pitchFamily="18" charset="0"/>
              </a:rPr>
              <a:t>objects, built environment.</a:t>
            </a:r>
            <a:endParaRPr lang="en-GB" sz="2400" dirty="0" smtClean="0">
              <a:latin typeface="Garamond" pitchFamily="18" charset="0"/>
            </a:endParaRPr>
          </a:p>
          <a:p>
            <a:pPr marL="0" lvl="1" indent="0" eaLnBrk="1" hangingPunct="1">
              <a:lnSpc>
                <a:spcPct val="80000"/>
              </a:lnSpc>
              <a:buFontTx/>
              <a:buNone/>
            </a:pPr>
            <a:endParaRPr lang="en-GB" sz="2000" dirty="0" smtClean="0">
              <a:latin typeface="Garamond" pitchFamily="18" charset="0"/>
            </a:endParaRPr>
          </a:p>
          <a:p>
            <a:pPr marL="0" lvl="1" indent="0" eaLnBrk="1" hangingPunct="1">
              <a:lnSpc>
                <a:spcPct val="80000"/>
              </a:lnSpc>
              <a:buFontTx/>
              <a:buNone/>
            </a:pPr>
            <a:endParaRPr lang="en-GB" sz="2000" dirty="0" smtClean="0">
              <a:latin typeface="Garamond" pitchFamily="18" charset="0"/>
            </a:endParaRPr>
          </a:p>
          <a:p>
            <a:pPr marL="0" lvl="1" indent="0" eaLnBrk="1" hangingPunct="1">
              <a:lnSpc>
                <a:spcPct val="80000"/>
              </a:lnSpc>
              <a:buFontTx/>
              <a:buNone/>
            </a:pPr>
            <a:endParaRPr lang="en-GB" sz="2000" dirty="0" smtClean="0">
              <a:latin typeface="Garamond" pitchFamily="18" charset="0"/>
            </a:endParaRPr>
          </a:p>
          <a:p>
            <a:pPr marL="0" lvl="1" indent="0" eaLnBrk="1" hangingPunct="1">
              <a:lnSpc>
                <a:spcPct val="80000"/>
              </a:lnSpc>
              <a:buFontTx/>
              <a:buNone/>
            </a:pPr>
            <a:endParaRPr lang="en-GB" sz="2000" dirty="0" smtClean="0">
              <a:latin typeface="Garamond" pitchFamily="18" charset="0"/>
            </a:endParaRPr>
          </a:p>
          <a:p>
            <a:pPr lvl="1" eaLnBrk="1" hangingPunct="1">
              <a:lnSpc>
                <a:spcPct val="80000"/>
              </a:lnSpc>
              <a:buFontTx/>
              <a:buNone/>
            </a:pPr>
            <a:endParaRPr lang="en-GB" sz="2000" dirty="0" smtClean="0">
              <a:latin typeface="Garamond" pitchFamily="18" charset="0"/>
            </a:endParaRPr>
          </a:p>
        </p:txBody>
      </p:sp>
    </p:spTree>
    <p:extLst>
      <p:ext uri="{BB962C8B-B14F-4D97-AF65-F5344CB8AC3E}">
        <p14:creationId xmlns:p14="http://schemas.microsoft.com/office/powerpoint/2010/main" xmlns="" val="7952716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a:xfrm>
            <a:off x="611560" y="0"/>
            <a:ext cx="7846640" cy="1268760"/>
          </a:xfrm>
        </p:spPr>
        <p:txBody>
          <a:bodyPr/>
          <a:lstStyle/>
          <a:p>
            <a:pPr eaLnBrk="1" hangingPunct="1"/>
            <a:r>
              <a:rPr lang="en-US" sz="3200" b="1" dirty="0" smtClean="0">
                <a:latin typeface="Garamond" pitchFamily="18" charset="0"/>
              </a:rPr>
              <a:t>Narrative analysis</a:t>
            </a:r>
          </a:p>
        </p:txBody>
      </p:sp>
      <p:sp>
        <p:nvSpPr>
          <p:cNvPr id="15362" name="Rectangle 3"/>
          <p:cNvSpPr>
            <a:spLocks noGrp="1" noChangeArrowheads="1"/>
          </p:cNvSpPr>
          <p:nvPr>
            <p:ph type="body" idx="1"/>
          </p:nvPr>
        </p:nvSpPr>
        <p:spPr>
          <a:xfrm>
            <a:off x="0" y="692696"/>
            <a:ext cx="9144000" cy="6165304"/>
          </a:xfrm>
        </p:spPr>
        <p:txBody>
          <a:bodyPr/>
          <a:lstStyle/>
          <a:p>
            <a:pPr marL="0" lvl="1" indent="0" eaLnBrk="1" hangingPunct="1">
              <a:lnSpc>
                <a:spcPct val="80000"/>
              </a:lnSpc>
              <a:buFontTx/>
              <a:buNone/>
            </a:pPr>
            <a:endParaRPr lang="en-GB" sz="2000" dirty="0" smtClean="0">
              <a:latin typeface="Garamond" pitchFamily="18" charset="0"/>
            </a:endParaRPr>
          </a:p>
          <a:p>
            <a:pPr marL="0" lvl="1" indent="0" eaLnBrk="1" hangingPunct="1">
              <a:lnSpc>
                <a:spcPct val="80000"/>
              </a:lnSpc>
              <a:buFontTx/>
              <a:buNone/>
            </a:pPr>
            <a:r>
              <a:rPr lang="en-GB" sz="2000" dirty="0" smtClean="0">
                <a:latin typeface="Garamond" pitchFamily="18" charset="0"/>
              </a:rPr>
              <a:t>Analysing narratives via syntax, semantics and </a:t>
            </a:r>
            <a:r>
              <a:rPr lang="en-GB" sz="2000" dirty="0" smtClean="0">
                <a:latin typeface="Garamond" pitchFamily="18" charset="0"/>
              </a:rPr>
              <a:t>pragmatics </a:t>
            </a:r>
            <a:r>
              <a:rPr lang="en-GB" sz="2000" dirty="0" smtClean="0">
                <a:latin typeface="Garamond" pitchFamily="18" charset="0"/>
              </a:rPr>
              <a:t>- or structure, content and context (</a:t>
            </a:r>
            <a:r>
              <a:rPr lang="en-GB" sz="2000" dirty="0" err="1" smtClean="0">
                <a:latin typeface="Garamond" pitchFamily="18" charset="0"/>
              </a:rPr>
              <a:t>Mishler</a:t>
            </a:r>
            <a:r>
              <a:rPr lang="en-GB" sz="2000" dirty="0" smtClean="0">
                <a:latin typeface="Garamond" pitchFamily="18" charset="0"/>
              </a:rPr>
              <a:t>, 1986). These categories overlap.</a:t>
            </a:r>
          </a:p>
          <a:p>
            <a:pPr marL="0" lvl="1" indent="0" eaLnBrk="1" hangingPunct="1">
              <a:lnSpc>
                <a:spcPct val="80000"/>
              </a:lnSpc>
              <a:buFontTx/>
              <a:buNone/>
            </a:pPr>
            <a:endParaRPr lang="en-GB" sz="2000" dirty="0" smtClean="0">
              <a:latin typeface="Garamond" pitchFamily="18" charset="0"/>
            </a:endParaRPr>
          </a:p>
          <a:p>
            <a:pPr marL="0" lvl="1" indent="0" eaLnBrk="1" hangingPunct="1">
              <a:lnSpc>
                <a:spcPct val="80000"/>
              </a:lnSpc>
              <a:buFontTx/>
              <a:buNone/>
            </a:pPr>
            <a:r>
              <a:rPr lang="en-GB" sz="2000" dirty="0" smtClean="0">
                <a:latin typeface="Garamond" pitchFamily="18" charset="0"/>
              </a:rPr>
              <a:t>Structure: narratives as event narratives, poetic stories, folk stories, other genres; includes paralinguistic features; often draws on psycho- or sociolinguistics. Studying the structure of naturally-occurring personal event narratives (</a:t>
            </a:r>
            <a:r>
              <a:rPr lang="en-GB" sz="2000" dirty="0" err="1" smtClean="0">
                <a:latin typeface="Garamond" pitchFamily="18" charset="0"/>
              </a:rPr>
              <a:t>Labov</a:t>
            </a:r>
            <a:r>
              <a:rPr lang="en-GB" sz="2000" dirty="0" smtClean="0">
                <a:latin typeface="Garamond" pitchFamily="18" charset="0"/>
              </a:rPr>
              <a:t>) defined by narrative clauses; studying the functional structure of narratives (</a:t>
            </a:r>
            <a:r>
              <a:rPr lang="en-GB" sz="2000" dirty="0" err="1" smtClean="0">
                <a:latin typeface="Garamond" pitchFamily="18" charset="0"/>
              </a:rPr>
              <a:t>Propp</a:t>
            </a:r>
            <a:r>
              <a:rPr lang="en-GB" sz="2000" dirty="0" smtClean="0">
                <a:latin typeface="Garamond" pitchFamily="18" charset="0"/>
              </a:rPr>
              <a:t>); </a:t>
            </a:r>
            <a:r>
              <a:rPr lang="en-GB" sz="2000" dirty="0" smtClean="0">
                <a:latin typeface="Garamond" pitchFamily="18" charset="0"/>
              </a:rPr>
              <a:t>studying narrative elements as </a:t>
            </a:r>
            <a:r>
              <a:rPr lang="en-GB" sz="2000" dirty="0" smtClean="0">
                <a:latin typeface="Garamond" pitchFamily="18" charset="0"/>
              </a:rPr>
              <a:t>‘i</a:t>
            </a:r>
            <a:r>
              <a:rPr lang="en-GB" sz="2000" dirty="0" smtClean="0">
                <a:latin typeface="Garamond" pitchFamily="18" charset="0"/>
              </a:rPr>
              <a:t>dea </a:t>
            </a:r>
            <a:r>
              <a:rPr lang="en-GB" sz="2000" dirty="0" smtClean="0">
                <a:latin typeface="Garamond" pitchFamily="18" charset="0"/>
              </a:rPr>
              <a:t>units’  (Gee</a:t>
            </a:r>
            <a:r>
              <a:rPr lang="en-GB" sz="2000" dirty="0" smtClean="0">
                <a:latin typeface="Garamond" pitchFamily="18" charset="0"/>
              </a:rPr>
              <a:t>); studying particular key narrative tropes (</a:t>
            </a:r>
            <a:r>
              <a:rPr lang="en-GB" sz="2000" dirty="0" err="1" smtClean="0">
                <a:latin typeface="Garamond" pitchFamily="18" charset="0"/>
              </a:rPr>
              <a:t>Polletta</a:t>
            </a:r>
            <a:r>
              <a:rPr lang="en-GB" sz="2000" dirty="0" smtClean="0">
                <a:latin typeface="Garamond" pitchFamily="18" charset="0"/>
              </a:rPr>
              <a:t>)</a:t>
            </a:r>
            <a:endParaRPr lang="en-GB" sz="2000" dirty="0" smtClean="0">
              <a:latin typeface="Garamond" pitchFamily="18" charset="0"/>
            </a:endParaRPr>
          </a:p>
          <a:p>
            <a:pPr marL="0" lvl="1" indent="0" eaLnBrk="1" hangingPunct="1">
              <a:lnSpc>
                <a:spcPct val="80000"/>
              </a:lnSpc>
              <a:buFontTx/>
              <a:buNone/>
            </a:pPr>
            <a:endParaRPr lang="en-GB" sz="2000" dirty="0" smtClean="0">
              <a:latin typeface="Garamond" pitchFamily="18" charset="0"/>
            </a:endParaRPr>
          </a:p>
          <a:p>
            <a:pPr marL="0" lvl="1" indent="0" eaLnBrk="1" hangingPunct="1">
              <a:lnSpc>
                <a:spcPct val="80000"/>
              </a:lnSpc>
              <a:buFontTx/>
              <a:buNone/>
            </a:pPr>
            <a:r>
              <a:rPr lang="en-GB" sz="2000" dirty="0" smtClean="0">
                <a:latin typeface="Garamond" pitchFamily="18" charset="0"/>
              </a:rPr>
              <a:t>Content: narratives as expressing, enacting or enabling changes in life meaning, sense, identity, </a:t>
            </a:r>
            <a:r>
              <a:rPr lang="en-GB" sz="2000" dirty="0" err="1" smtClean="0">
                <a:latin typeface="Garamond" pitchFamily="18" charset="0"/>
              </a:rPr>
              <a:t>sociocultural</a:t>
            </a:r>
            <a:r>
              <a:rPr lang="en-GB" sz="2000" dirty="0" smtClean="0">
                <a:latin typeface="Garamond" pitchFamily="18" charset="0"/>
              </a:rPr>
              <a:t> formation, unconscious significance (Bruner, </a:t>
            </a:r>
            <a:r>
              <a:rPr lang="en-GB" sz="2000" dirty="0" err="1" smtClean="0">
                <a:latin typeface="Garamond" pitchFamily="18" charset="0"/>
              </a:rPr>
              <a:t>Ricoeur</a:t>
            </a:r>
            <a:r>
              <a:rPr lang="en-GB" sz="2000" dirty="0" smtClean="0">
                <a:latin typeface="Garamond" pitchFamily="18" charset="0"/>
              </a:rPr>
              <a:t>, Plummer, </a:t>
            </a:r>
            <a:r>
              <a:rPr lang="en-GB" sz="2000" dirty="0" err="1" smtClean="0">
                <a:latin typeface="Garamond" pitchFamily="18" charset="0"/>
              </a:rPr>
              <a:t>Polletta</a:t>
            </a:r>
            <a:r>
              <a:rPr lang="en-GB" sz="2000" dirty="0" smtClean="0">
                <a:latin typeface="Garamond" pitchFamily="18" charset="0"/>
              </a:rPr>
              <a:t>, Andrews, </a:t>
            </a:r>
            <a:r>
              <a:rPr lang="en-GB" sz="2000" dirty="0" err="1" smtClean="0">
                <a:latin typeface="Garamond" pitchFamily="18" charset="0"/>
              </a:rPr>
              <a:t>Hollway</a:t>
            </a:r>
            <a:r>
              <a:rPr lang="en-GB" sz="2000" dirty="0" smtClean="0">
                <a:latin typeface="Garamond" pitchFamily="18" charset="0"/>
              </a:rPr>
              <a:t> and Jefferson, </a:t>
            </a:r>
            <a:r>
              <a:rPr lang="en-GB" sz="2000" dirty="0" err="1" smtClean="0">
                <a:latin typeface="Garamond" pitchFamily="18" charset="0"/>
              </a:rPr>
              <a:t>Wengraf</a:t>
            </a:r>
            <a:r>
              <a:rPr lang="en-GB" sz="2000" dirty="0" smtClean="0">
                <a:latin typeface="Garamond" pitchFamily="18" charset="0"/>
              </a:rPr>
              <a:t>)</a:t>
            </a:r>
            <a:endParaRPr lang="en-GB" sz="2000" dirty="0" smtClean="0">
              <a:latin typeface="Garamond" pitchFamily="18" charset="0"/>
            </a:endParaRPr>
          </a:p>
          <a:p>
            <a:pPr marL="0" lvl="1" indent="0" eaLnBrk="1" hangingPunct="1">
              <a:lnSpc>
                <a:spcPct val="80000"/>
              </a:lnSpc>
              <a:buFontTx/>
              <a:buNone/>
            </a:pPr>
            <a:endParaRPr lang="en-GB" sz="2000" dirty="0" smtClean="0">
              <a:latin typeface="Garamond" pitchFamily="18" charset="0"/>
            </a:endParaRPr>
          </a:p>
          <a:p>
            <a:pPr marL="0" lvl="1" indent="0" eaLnBrk="1" hangingPunct="1">
              <a:lnSpc>
                <a:spcPct val="80000"/>
              </a:lnSpc>
              <a:buFontTx/>
              <a:buNone/>
            </a:pPr>
            <a:r>
              <a:rPr lang="en-GB" sz="2000" dirty="0" smtClean="0">
                <a:latin typeface="Garamond" pitchFamily="18" charset="0"/>
              </a:rPr>
              <a:t>Context: in interpersonal narrative co-construction (Phoenix, </a:t>
            </a:r>
            <a:r>
              <a:rPr lang="en-GB" sz="2000" dirty="0" err="1" smtClean="0">
                <a:latin typeface="Garamond" pitchFamily="18" charset="0"/>
              </a:rPr>
              <a:t>Georgakopolou</a:t>
            </a:r>
            <a:r>
              <a:rPr lang="en-GB" sz="2000" dirty="0" smtClean="0">
                <a:latin typeface="Garamond" pitchFamily="18" charset="0"/>
              </a:rPr>
              <a:t>) and more broadly, </a:t>
            </a:r>
            <a:r>
              <a:rPr lang="en-GB" sz="2000" dirty="0" smtClean="0">
                <a:latin typeface="Garamond" pitchFamily="18" charset="0"/>
              </a:rPr>
              <a:t>in </a:t>
            </a:r>
            <a:r>
              <a:rPr lang="en-GB" sz="2000" dirty="0" smtClean="0">
                <a:latin typeface="Garamond" pitchFamily="18" charset="0"/>
              </a:rPr>
              <a:t>relation to larger discourses,  technologies, systems, assemblages, capitals, capabilities – and ‘smaller’ linguistic, cognitive and emotional formations (</a:t>
            </a:r>
            <a:r>
              <a:rPr lang="en-GB" sz="2000" dirty="0" err="1" smtClean="0">
                <a:latin typeface="Garamond" pitchFamily="18" charset="0"/>
              </a:rPr>
              <a:t>Georgakopoulou</a:t>
            </a:r>
            <a:r>
              <a:rPr lang="en-GB" sz="2000" dirty="0" smtClean="0">
                <a:latin typeface="Garamond" pitchFamily="18" charset="0"/>
              </a:rPr>
              <a:t>, Andrews et al., </a:t>
            </a:r>
            <a:r>
              <a:rPr lang="en-GB" sz="2000" dirty="0" err="1" smtClean="0">
                <a:latin typeface="Garamond" pitchFamily="18" charset="0"/>
              </a:rPr>
              <a:t>Tamboukou</a:t>
            </a:r>
            <a:r>
              <a:rPr lang="en-GB" sz="2000" dirty="0" smtClean="0">
                <a:latin typeface="Garamond" pitchFamily="18" charset="0"/>
              </a:rPr>
              <a:t>, Loots, Herman, Butler</a:t>
            </a:r>
            <a:r>
              <a:rPr lang="en-GB" sz="2000" dirty="0" smtClean="0">
                <a:latin typeface="Garamond" pitchFamily="18" charset="0"/>
              </a:rPr>
              <a:t>)</a:t>
            </a:r>
          </a:p>
          <a:p>
            <a:pPr marL="0" lvl="1" indent="0" eaLnBrk="1" hangingPunct="1">
              <a:lnSpc>
                <a:spcPct val="80000"/>
              </a:lnSpc>
              <a:buFontTx/>
              <a:buNone/>
            </a:pPr>
            <a:endParaRPr lang="en-GB" sz="2000" dirty="0" smtClean="0">
              <a:latin typeface="Garamond" pitchFamily="18" charset="0"/>
            </a:endParaRPr>
          </a:p>
          <a:p>
            <a:pPr marL="0" lvl="1" indent="0" eaLnBrk="1" hangingPunct="1">
              <a:lnSpc>
                <a:spcPct val="80000"/>
              </a:lnSpc>
              <a:buFontTx/>
              <a:buNone/>
            </a:pPr>
            <a:endParaRPr lang="en-GB" sz="2000" dirty="0" smtClean="0">
              <a:latin typeface="Garamond" pitchFamily="18" charset="0"/>
            </a:endParaRPr>
          </a:p>
          <a:p>
            <a:pPr lvl="1" eaLnBrk="1" hangingPunct="1">
              <a:lnSpc>
                <a:spcPct val="80000"/>
              </a:lnSpc>
              <a:buFontTx/>
              <a:buNone/>
            </a:pPr>
            <a:endParaRPr lang="en-GB" sz="2000" dirty="0" smtClean="0">
              <a:latin typeface="Garamond" pitchFamily="18" charset="0"/>
            </a:endParaRPr>
          </a:p>
        </p:txBody>
      </p:sp>
    </p:spTree>
    <p:extLst>
      <p:ext uri="{BB962C8B-B14F-4D97-AF65-F5344CB8AC3E}">
        <p14:creationId xmlns:p14="http://schemas.microsoft.com/office/powerpoint/2010/main" xmlns="" val="7952716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rrowheads="1"/>
          </p:cNvSpPr>
          <p:nvPr>
            <p:ph type="title"/>
          </p:nvPr>
        </p:nvSpPr>
        <p:spPr/>
        <p:txBody>
          <a:bodyPr/>
          <a:lstStyle/>
          <a:p>
            <a:endParaRPr lang="en-US" sz="3200"/>
          </a:p>
        </p:txBody>
      </p:sp>
      <p:sp>
        <p:nvSpPr>
          <p:cNvPr id="134147" name="Rectangle 3"/>
          <p:cNvSpPr>
            <a:spLocks noGrp="1" noChangeArrowheads="1"/>
          </p:cNvSpPr>
          <p:nvPr>
            <p:ph type="body" idx="1"/>
          </p:nvPr>
        </p:nvSpPr>
        <p:spPr>
          <a:xfrm>
            <a:off x="539552" y="0"/>
            <a:ext cx="8136904" cy="6858000"/>
          </a:xfrm>
        </p:spPr>
        <p:txBody>
          <a:bodyPr/>
          <a:lstStyle/>
          <a:p>
            <a:pPr>
              <a:lnSpc>
                <a:spcPct val="50000"/>
              </a:lnSpc>
              <a:buFont typeface="Wingdings" pitchFamily="2" charset="2"/>
              <a:buNone/>
            </a:pPr>
            <a:endParaRPr lang="en-GB" sz="2400" b="1" dirty="0">
              <a:effectLst/>
              <a:latin typeface="Garamond" pitchFamily="18" charset="0"/>
            </a:endParaRPr>
          </a:p>
          <a:p>
            <a:pPr>
              <a:lnSpc>
                <a:spcPct val="50000"/>
              </a:lnSpc>
              <a:buFont typeface="Wingdings" pitchFamily="2" charset="2"/>
              <a:buNone/>
            </a:pPr>
            <a:r>
              <a:rPr lang="en-GB" sz="2400" b="1" dirty="0">
                <a:effectLst/>
                <a:latin typeface="Garamond" pitchFamily="18" charset="0"/>
              </a:rPr>
              <a:t>Norris’s story (</a:t>
            </a:r>
            <a:r>
              <a:rPr lang="en-GB" sz="2400" b="1" dirty="0" err="1">
                <a:effectLst/>
                <a:latin typeface="Garamond" pitchFamily="18" charset="0"/>
              </a:rPr>
              <a:t>Labov</a:t>
            </a:r>
            <a:r>
              <a:rPr lang="en-GB" sz="2400" b="1" dirty="0">
                <a:effectLst/>
                <a:latin typeface="Garamond" pitchFamily="18" charset="0"/>
              </a:rPr>
              <a:t>, 1972)</a:t>
            </a:r>
          </a:p>
          <a:p>
            <a:pPr>
              <a:lnSpc>
                <a:spcPct val="50000"/>
              </a:lnSpc>
              <a:buFont typeface="Wingdings" pitchFamily="2" charset="2"/>
              <a:buNone/>
            </a:pPr>
            <a:endParaRPr lang="en-GB" sz="2400" dirty="0">
              <a:effectLst/>
              <a:latin typeface="Garamond" pitchFamily="18" charset="0"/>
            </a:endParaRPr>
          </a:p>
          <a:p>
            <a:pPr>
              <a:lnSpc>
                <a:spcPct val="50000"/>
              </a:lnSpc>
              <a:buFont typeface="Wingdings" pitchFamily="2" charset="2"/>
              <a:buNone/>
            </a:pPr>
            <a:r>
              <a:rPr lang="en-GB" sz="2400" dirty="0">
                <a:effectLst/>
                <a:latin typeface="Garamond" pitchFamily="18" charset="0"/>
              </a:rPr>
              <a:t>a When I was in fourth grade -  </a:t>
            </a:r>
          </a:p>
          <a:p>
            <a:pPr>
              <a:lnSpc>
                <a:spcPct val="50000"/>
              </a:lnSpc>
              <a:buFont typeface="Wingdings" pitchFamily="2" charset="2"/>
              <a:buNone/>
            </a:pPr>
            <a:r>
              <a:rPr lang="en-GB" sz="2400" dirty="0">
                <a:effectLst/>
                <a:latin typeface="Garamond" pitchFamily="18" charset="0"/>
              </a:rPr>
              <a:t>    no, it was in third grade-</a:t>
            </a:r>
          </a:p>
          <a:p>
            <a:pPr>
              <a:lnSpc>
                <a:spcPct val="50000"/>
              </a:lnSpc>
              <a:buFont typeface="Wingdings" pitchFamily="2" charset="2"/>
              <a:buNone/>
            </a:pPr>
            <a:r>
              <a:rPr lang="en-GB" sz="2400" dirty="0">
                <a:effectLst/>
                <a:latin typeface="Garamond" pitchFamily="18" charset="0"/>
              </a:rPr>
              <a:t>b	This boy he stole my glove.</a:t>
            </a:r>
          </a:p>
          <a:p>
            <a:pPr>
              <a:lnSpc>
                <a:spcPct val="50000"/>
              </a:lnSpc>
              <a:buFont typeface="Wingdings" pitchFamily="2" charset="2"/>
              <a:buNone/>
            </a:pPr>
            <a:r>
              <a:rPr lang="en-GB" sz="2400" dirty="0">
                <a:effectLst/>
                <a:latin typeface="Garamond" pitchFamily="18" charset="0"/>
              </a:rPr>
              <a:t>c	He took my glove</a:t>
            </a:r>
          </a:p>
          <a:p>
            <a:pPr>
              <a:lnSpc>
                <a:spcPct val="50000"/>
              </a:lnSpc>
              <a:buFont typeface="Wingdings" pitchFamily="2" charset="2"/>
              <a:buNone/>
            </a:pPr>
            <a:r>
              <a:rPr lang="en-GB" sz="2400" dirty="0">
                <a:effectLst/>
                <a:latin typeface="Garamond" pitchFamily="18" charset="0"/>
              </a:rPr>
              <a:t>d	and said that his father found it downtown on the ground</a:t>
            </a:r>
          </a:p>
          <a:p>
            <a:pPr>
              <a:lnSpc>
                <a:spcPct val="50000"/>
              </a:lnSpc>
              <a:buFont typeface="Wingdings" pitchFamily="2" charset="2"/>
              <a:buNone/>
            </a:pPr>
            <a:r>
              <a:rPr lang="en-GB" sz="2400" dirty="0">
                <a:effectLst/>
                <a:latin typeface="Garamond" pitchFamily="18" charset="0"/>
              </a:rPr>
              <a:t>	(And you fight him?)  </a:t>
            </a:r>
          </a:p>
          <a:p>
            <a:pPr>
              <a:lnSpc>
                <a:spcPct val="50000"/>
              </a:lnSpc>
              <a:buFont typeface="Wingdings" pitchFamily="2" charset="2"/>
              <a:buNone/>
            </a:pPr>
            <a:r>
              <a:rPr lang="en-GB" sz="2400" dirty="0">
                <a:effectLst/>
                <a:latin typeface="Garamond" pitchFamily="18" charset="0"/>
              </a:rPr>
              <a:t>e	I told him that it was impossible for him to </a:t>
            </a:r>
          </a:p>
          <a:p>
            <a:pPr>
              <a:lnSpc>
                <a:spcPct val="50000"/>
              </a:lnSpc>
              <a:buFont typeface="Wingdings" pitchFamily="2" charset="2"/>
              <a:buNone/>
            </a:pPr>
            <a:r>
              <a:rPr lang="en-GB" sz="2400" dirty="0">
                <a:effectLst/>
                <a:latin typeface="Garamond" pitchFamily="18" charset="0"/>
              </a:rPr>
              <a:t>	find it downtown</a:t>
            </a:r>
          </a:p>
          <a:p>
            <a:pPr>
              <a:lnSpc>
                <a:spcPct val="50000"/>
              </a:lnSpc>
              <a:buFont typeface="Wingdings" pitchFamily="2" charset="2"/>
              <a:buNone/>
            </a:pPr>
            <a:r>
              <a:rPr lang="en-GB" sz="2400" dirty="0">
                <a:effectLst/>
                <a:latin typeface="Garamond" pitchFamily="18" charset="0"/>
              </a:rPr>
              <a:t>	‘cause all those people were walking by and </a:t>
            </a:r>
          </a:p>
          <a:p>
            <a:pPr>
              <a:lnSpc>
                <a:spcPct val="50000"/>
              </a:lnSpc>
              <a:buFont typeface="Wingdings" pitchFamily="2" charset="2"/>
              <a:buNone/>
            </a:pPr>
            <a:r>
              <a:rPr lang="en-GB" sz="2400" dirty="0">
                <a:effectLst/>
                <a:latin typeface="Garamond" pitchFamily="18" charset="0"/>
              </a:rPr>
              <a:t>	just his father was the one that found it? </a:t>
            </a:r>
          </a:p>
          <a:p>
            <a:pPr>
              <a:lnSpc>
                <a:spcPct val="50000"/>
              </a:lnSpc>
              <a:buFont typeface="Wingdings" pitchFamily="2" charset="2"/>
              <a:buNone/>
            </a:pPr>
            <a:r>
              <a:rPr lang="en-GB" sz="2400" dirty="0">
                <a:effectLst/>
                <a:latin typeface="Garamond" pitchFamily="18" charset="0"/>
              </a:rPr>
              <a:t>f	So he got all (mad).</a:t>
            </a:r>
          </a:p>
          <a:p>
            <a:pPr>
              <a:lnSpc>
                <a:spcPct val="50000"/>
              </a:lnSpc>
              <a:buFont typeface="Wingdings" pitchFamily="2" charset="2"/>
              <a:buNone/>
            </a:pPr>
            <a:r>
              <a:rPr lang="en-GB" sz="2400" dirty="0">
                <a:effectLst/>
                <a:latin typeface="Garamond" pitchFamily="18" charset="0"/>
              </a:rPr>
              <a:t>g	Then I fought him.</a:t>
            </a:r>
          </a:p>
          <a:p>
            <a:pPr>
              <a:lnSpc>
                <a:spcPct val="50000"/>
              </a:lnSpc>
              <a:buFont typeface="Wingdings" pitchFamily="2" charset="2"/>
              <a:buNone/>
            </a:pPr>
            <a:r>
              <a:rPr lang="en-GB" sz="2400" dirty="0">
                <a:effectLst/>
                <a:latin typeface="Garamond" pitchFamily="18" charset="0"/>
              </a:rPr>
              <a:t>h	 I knocked him all out in the street.</a:t>
            </a:r>
          </a:p>
          <a:p>
            <a:pPr>
              <a:lnSpc>
                <a:spcPct val="50000"/>
              </a:lnSpc>
              <a:buFont typeface="Wingdings" pitchFamily="2" charset="2"/>
              <a:buNone/>
            </a:pPr>
            <a:r>
              <a:rPr lang="en-GB" sz="2400" dirty="0" err="1">
                <a:effectLst/>
                <a:latin typeface="Garamond" pitchFamily="18" charset="0"/>
              </a:rPr>
              <a:t>i</a:t>
            </a:r>
            <a:r>
              <a:rPr lang="en-GB" sz="2400" dirty="0">
                <a:effectLst/>
                <a:latin typeface="Garamond" pitchFamily="18" charset="0"/>
              </a:rPr>
              <a:t>	So he say he give.</a:t>
            </a:r>
          </a:p>
          <a:p>
            <a:pPr>
              <a:lnSpc>
                <a:spcPct val="50000"/>
              </a:lnSpc>
              <a:buFont typeface="Wingdings" pitchFamily="2" charset="2"/>
              <a:buNone/>
            </a:pPr>
            <a:r>
              <a:rPr lang="en-GB" sz="2400" dirty="0">
                <a:effectLst/>
                <a:latin typeface="Garamond" pitchFamily="18" charset="0"/>
              </a:rPr>
              <a:t>j	And I kept on hitting him.</a:t>
            </a:r>
          </a:p>
          <a:p>
            <a:pPr>
              <a:lnSpc>
                <a:spcPct val="50000"/>
              </a:lnSpc>
              <a:buFont typeface="Wingdings" pitchFamily="2" charset="2"/>
              <a:buNone/>
            </a:pPr>
            <a:r>
              <a:rPr lang="en-GB" sz="2400" dirty="0">
                <a:effectLst/>
                <a:latin typeface="Garamond" pitchFamily="18" charset="0"/>
              </a:rPr>
              <a:t>k	Then he started crying</a:t>
            </a:r>
          </a:p>
          <a:p>
            <a:pPr>
              <a:lnSpc>
                <a:spcPct val="50000"/>
              </a:lnSpc>
              <a:buFont typeface="Wingdings" pitchFamily="2" charset="2"/>
              <a:buNone/>
            </a:pPr>
            <a:r>
              <a:rPr lang="en-GB" sz="2400" dirty="0">
                <a:effectLst/>
                <a:latin typeface="Garamond" pitchFamily="18" charset="0"/>
              </a:rPr>
              <a:t>l	and ran home to his father.</a:t>
            </a:r>
          </a:p>
          <a:p>
            <a:pPr>
              <a:lnSpc>
                <a:spcPct val="50000"/>
              </a:lnSpc>
              <a:buFont typeface="Wingdings" pitchFamily="2" charset="2"/>
              <a:buNone/>
            </a:pPr>
            <a:r>
              <a:rPr lang="en-GB" sz="2400" dirty="0">
                <a:effectLst/>
                <a:latin typeface="Garamond" pitchFamily="18" charset="0"/>
              </a:rPr>
              <a:t>m	And the father told him</a:t>
            </a:r>
          </a:p>
          <a:p>
            <a:pPr>
              <a:lnSpc>
                <a:spcPct val="50000"/>
              </a:lnSpc>
              <a:buFont typeface="Wingdings" pitchFamily="2" charset="2"/>
              <a:buNone/>
            </a:pPr>
            <a:r>
              <a:rPr lang="en-GB" sz="2400" dirty="0">
                <a:effectLst/>
                <a:latin typeface="Garamond" pitchFamily="18" charset="0"/>
              </a:rPr>
              <a:t>n	that he </a:t>
            </a:r>
            <a:r>
              <a:rPr lang="en-GB" sz="2400" dirty="0" err="1">
                <a:effectLst/>
                <a:latin typeface="Garamond" pitchFamily="18" charset="0"/>
              </a:rPr>
              <a:t>ain’t</a:t>
            </a:r>
            <a:r>
              <a:rPr lang="en-GB" sz="2400" dirty="0">
                <a:effectLst/>
                <a:latin typeface="Garamond" pitchFamily="18" charset="0"/>
              </a:rPr>
              <a:t> find no glove</a:t>
            </a:r>
          </a:p>
          <a:p>
            <a:pPr>
              <a:lnSpc>
                <a:spcPct val="50000"/>
              </a:lnSpc>
              <a:buFont typeface="Wingdings" pitchFamily="2" charset="2"/>
              <a:buNone/>
            </a:pPr>
            <a:r>
              <a:rPr lang="en-GB" sz="1600" dirty="0">
                <a:effectLst/>
                <a:latin typeface="Times New Roman" pitchFamily="18" charset="0"/>
              </a:rPr>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rrowheads="1"/>
          </p:cNvSpPr>
          <p:nvPr>
            <p:ph type="title"/>
          </p:nvPr>
        </p:nvSpPr>
        <p:spPr/>
        <p:txBody>
          <a:bodyPr/>
          <a:lstStyle/>
          <a:p>
            <a:endParaRPr lang="en-US" sz="3200"/>
          </a:p>
        </p:txBody>
      </p:sp>
      <p:sp>
        <p:nvSpPr>
          <p:cNvPr id="132099" name="Rectangle 3"/>
          <p:cNvSpPr>
            <a:spLocks noGrp="1" noChangeArrowheads="1"/>
          </p:cNvSpPr>
          <p:nvPr>
            <p:ph type="body" idx="1"/>
          </p:nvPr>
        </p:nvSpPr>
        <p:spPr/>
        <p:txBody>
          <a:bodyPr/>
          <a:lstStyle/>
          <a:p>
            <a:pPr>
              <a:buFont typeface="Wingdings" pitchFamily="2" charset="2"/>
              <a:buNone/>
            </a:pPr>
            <a:r>
              <a:rPr lang="en-GB" sz="2400" b="1" dirty="0">
                <a:effectLst/>
                <a:latin typeface="Garamond" pitchFamily="18" charset="0"/>
              </a:rPr>
              <a:t>Problems with the </a:t>
            </a:r>
            <a:r>
              <a:rPr lang="en-GB" sz="2400" b="1" dirty="0" smtClean="0">
                <a:effectLst/>
                <a:latin typeface="Garamond" pitchFamily="18" charset="0"/>
              </a:rPr>
              <a:t>structural </a:t>
            </a:r>
            <a:r>
              <a:rPr lang="en-GB" sz="2400" b="1" dirty="0">
                <a:effectLst/>
                <a:latin typeface="Garamond" pitchFamily="18" charset="0"/>
              </a:rPr>
              <a:t>approach</a:t>
            </a:r>
          </a:p>
          <a:p>
            <a:r>
              <a:rPr lang="en-GB" sz="2400" dirty="0">
                <a:effectLst/>
                <a:latin typeface="Garamond" pitchFamily="18" charset="0"/>
              </a:rPr>
              <a:t>Individual, thematic and cultural variations (Patterson) in the material that put the universality of (</a:t>
            </a:r>
            <a:r>
              <a:rPr lang="en-GB" sz="2400" dirty="0" err="1">
                <a:effectLst/>
                <a:latin typeface="Garamond" pitchFamily="18" charset="0"/>
              </a:rPr>
              <a:t>eg</a:t>
            </a:r>
            <a:r>
              <a:rPr lang="en-GB" sz="2400" dirty="0">
                <a:effectLst/>
                <a:latin typeface="Garamond" pitchFamily="18" charset="0"/>
              </a:rPr>
              <a:t>) event narratives in question</a:t>
            </a:r>
          </a:p>
          <a:p>
            <a:r>
              <a:rPr lang="en-GB" sz="2400" dirty="0">
                <a:effectLst/>
                <a:latin typeface="Garamond" pitchFamily="18" charset="0"/>
              </a:rPr>
              <a:t>Cognitive focus at the expense of language</a:t>
            </a:r>
          </a:p>
          <a:p>
            <a:r>
              <a:rPr lang="en-GB" sz="2400" dirty="0">
                <a:effectLst/>
                <a:latin typeface="Garamond" pitchFamily="18" charset="0"/>
              </a:rPr>
              <a:t>Significance of the </a:t>
            </a:r>
            <a:r>
              <a:rPr lang="en-GB" sz="2400" dirty="0" smtClean="0">
                <a:effectLst/>
                <a:latin typeface="Garamond" pitchFamily="18" charset="0"/>
              </a:rPr>
              <a:t>analysis?</a:t>
            </a:r>
            <a:endParaRPr lang="en-GB" sz="2400" dirty="0">
              <a:effectLst/>
              <a:latin typeface="Garamond" pitchFamily="18" charset="0"/>
            </a:endParaRPr>
          </a:p>
          <a:p>
            <a:pPr algn="ctr">
              <a:lnSpc>
                <a:spcPct val="50000"/>
              </a:lnSpc>
              <a:buFont typeface="Wingdings" pitchFamily="2" charset="2"/>
              <a:buNone/>
            </a:pPr>
            <a:endParaRPr lang="en-GB" sz="2400" dirty="0">
              <a:effectLst/>
              <a:latin typeface="Garamond"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rrowheads="1"/>
          </p:cNvSpPr>
          <p:nvPr>
            <p:ph type="title"/>
          </p:nvPr>
        </p:nvSpPr>
        <p:spPr/>
        <p:txBody>
          <a:bodyPr/>
          <a:lstStyle/>
          <a:p>
            <a:endParaRPr lang="en-US" sz="3200"/>
          </a:p>
        </p:txBody>
      </p:sp>
      <p:sp>
        <p:nvSpPr>
          <p:cNvPr id="135171" name="Rectangle 3"/>
          <p:cNvSpPr>
            <a:spLocks noGrp="1" noChangeArrowheads="1"/>
          </p:cNvSpPr>
          <p:nvPr>
            <p:ph type="body" idx="1"/>
          </p:nvPr>
        </p:nvSpPr>
        <p:spPr>
          <a:xfrm>
            <a:off x="0" y="0"/>
            <a:ext cx="9144000" cy="6858000"/>
          </a:xfrm>
        </p:spPr>
        <p:txBody>
          <a:bodyPr/>
          <a:lstStyle/>
          <a:p>
            <a:pPr>
              <a:lnSpc>
                <a:spcPct val="80000"/>
              </a:lnSpc>
              <a:buFont typeface="Wingdings" pitchFamily="2" charset="2"/>
              <a:buNone/>
            </a:pPr>
            <a:r>
              <a:rPr lang="en-GB" sz="1800" b="1" dirty="0">
                <a:effectLst/>
                <a:latin typeface="Garamond" pitchFamily="18" charset="0"/>
              </a:rPr>
              <a:t>Can this story be given a </a:t>
            </a:r>
            <a:r>
              <a:rPr lang="en-GB" sz="1800" b="1" dirty="0" err="1">
                <a:effectLst/>
                <a:latin typeface="Garamond" pitchFamily="18" charset="0"/>
              </a:rPr>
              <a:t>Labovian</a:t>
            </a:r>
            <a:r>
              <a:rPr lang="en-GB" sz="1800" b="1" dirty="0">
                <a:effectLst/>
                <a:latin typeface="Garamond" pitchFamily="18" charset="0"/>
              </a:rPr>
              <a:t> analysis? (from Squire, 2007</a:t>
            </a:r>
            <a:r>
              <a:rPr lang="en-GB" sz="1800" b="1" dirty="0" smtClean="0">
                <a:effectLst/>
                <a:latin typeface="Garamond" pitchFamily="18" charset="0"/>
              </a:rPr>
              <a:t>)</a:t>
            </a:r>
          </a:p>
          <a:p>
            <a:pPr>
              <a:lnSpc>
                <a:spcPct val="80000"/>
              </a:lnSpc>
              <a:buFont typeface="Wingdings" pitchFamily="2" charset="2"/>
              <a:buNone/>
            </a:pPr>
            <a:endParaRPr lang="en-GB" sz="1800" b="1" dirty="0">
              <a:solidFill>
                <a:schemeClr val="bg1"/>
              </a:solidFill>
              <a:effectLst/>
              <a:latin typeface="Garamond" pitchFamily="18" charset="0"/>
            </a:endParaRPr>
          </a:p>
          <a:p>
            <a:pPr>
              <a:lnSpc>
                <a:spcPct val="80000"/>
              </a:lnSpc>
              <a:buFont typeface="Wingdings" pitchFamily="2" charset="2"/>
              <a:buNone/>
            </a:pPr>
            <a:r>
              <a:rPr lang="en-GB" sz="1800" b="1" dirty="0" smtClean="0">
                <a:effectLst/>
                <a:latin typeface="Garamond" pitchFamily="18" charset="0"/>
              </a:rPr>
              <a:t>Michael: </a:t>
            </a:r>
            <a:r>
              <a:rPr lang="en-GB" sz="1800" dirty="0" smtClean="0">
                <a:effectLst/>
                <a:latin typeface="Garamond" pitchFamily="18" charset="0"/>
              </a:rPr>
              <a:t>ok </a:t>
            </a:r>
            <a:r>
              <a:rPr lang="en-GB" sz="1800" dirty="0">
                <a:effectLst/>
                <a:latin typeface="Garamond" pitchFamily="18" charset="0"/>
              </a:rPr>
              <a:t>I went to (clinic 1) but, I was, I, I, I was looking around for the guy who can took me the test, they, they showed me ‘no this guy can do’, the guy started to ask me everything, ‘why are you coming here for the HIV test?’  I told him ‘no the point is that my, I mean, I’m not I’m not well with my health and I’m suffering too much from the STDs and then thirdly I don’t know what’s happening with my, with myself, with my body.  So I want to know clear, I want to be clear what’s really, what’s really happening’ /</a:t>
            </a:r>
            <a:r>
              <a:rPr lang="en-GB" sz="1800" dirty="0" err="1">
                <a:effectLst/>
                <a:latin typeface="Garamond" pitchFamily="18" charset="0"/>
              </a:rPr>
              <a:t>mhm</a:t>
            </a:r>
            <a:r>
              <a:rPr lang="en-GB" sz="1800" dirty="0">
                <a:effectLst/>
                <a:latin typeface="Garamond" pitchFamily="18" charset="0"/>
              </a:rPr>
              <a:t>/ ok the guys, ask me that ‘ok you want the HIV test, ok let me ask you one thing if you, you as you come here to do the HIV test, ok you told me that, these things that made you to come here what if, what if your blood can find H, I mean do you think about your blood, will your blood be negative or positive?’  I, I told, I told him straight that ‘no my blood will be positive no doubt’, ok he told me, he told me, he ask me that ‘no if your blood will be positive how would you behave?  Would you be ok or what?’  I told him no I would be ok, I would accept myself you know /</a:t>
            </a:r>
            <a:r>
              <a:rPr lang="en-GB" sz="1800" dirty="0" err="1">
                <a:effectLst/>
                <a:latin typeface="Garamond" pitchFamily="18" charset="0"/>
              </a:rPr>
              <a:t>mhm</a:t>
            </a:r>
            <a:r>
              <a:rPr lang="en-GB" sz="1800" dirty="0">
                <a:effectLst/>
                <a:latin typeface="Garamond" pitchFamily="18" charset="0"/>
              </a:rPr>
              <a:t>/ ‘Would you accept yourself?’  ‘No I would accept myself’.  Ok things were fine.  We started to do, to take my blood again.  Then it was fine.  I went back I told my girlfriend ‘no I done the HIV test’ but the results were still not, were still not ca, came back /</a:t>
            </a:r>
            <a:r>
              <a:rPr lang="en-GB" sz="1800" dirty="0" err="1">
                <a:effectLst/>
                <a:latin typeface="Garamond" pitchFamily="18" charset="0"/>
              </a:rPr>
              <a:t>mhm</a:t>
            </a:r>
            <a:r>
              <a:rPr lang="en-GB" sz="1800" dirty="0">
                <a:effectLst/>
                <a:latin typeface="Garamond" pitchFamily="18" charset="0"/>
              </a:rPr>
              <a:t>/ you know.  I’m still waiting for my results.  Ok that was fine.  The results came back positive ok, the guy told me ‘no what you, say what you say to me, what you told me it’s really like that’.  Ok I told him ‘no I want to see it physically don’t tell me like that you know /</a:t>
            </a:r>
            <a:r>
              <a:rPr lang="en-GB" sz="1800" dirty="0" err="1">
                <a:effectLst/>
                <a:latin typeface="Garamond" pitchFamily="18" charset="0"/>
              </a:rPr>
              <a:t>mhm</a:t>
            </a:r>
            <a:r>
              <a:rPr lang="en-GB" sz="1800" dirty="0">
                <a:effectLst/>
                <a:latin typeface="Garamond" pitchFamily="18" charset="0"/>
              </a:rPr>
              <a:t>/ show me the paper, the papers you know, let me see it, you should see that the man is HIV positive’ ok it was fine  ‘How do you feel now’, now I started to become shock now, I looked up the sky like that, I looked up the sky, the guy asked me ‘how do you feel’ ‘no, I mean I’m just ok’ you know, but there’s that question in my mind, ‘hey this is really, this is really true that you are HIV positive’ that is in my mind.  Ok the guy told me ‘no it is like this you know.  What you should know is this, this is not end of the life, is not a death sentence being HIV positive, you can live longer than up to twenty years, but is just that if you can just behave yourself as you are, be yourself in all those things and then accept yourself then you can see what is it’, and, he, he advise me the, the balance diet and all those things just like that.  </a:t>
            </a:r>
            <a:endParaRPr lang="en-US" sz="1800" dirty="0">
              <a:effectLst/>
              <a:latin typeface="Garamond" pitchFamily="18" charset="0"/>
            </a:endParaRPr>
          </a:p>
          <a:p>
            <a:pPr algn="ctr">
              <a:lnSpc>
                <a:spcPct val="50000"/>
              </a:lnSpc>
              <a:buFont typeface="Wingdings" pitchFamily="2" charset="2"/>
              <a:buNone/>
            </a:pPr>
            <a:endParaRPr lang="en-GB" sz="1400" dirty="0">
              <a:effectLst/>
              <a:latin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rrowheads="1"/>
          </p:cNvSpPr>
          <p:nvPr>
            <p:ph type="title"/>
          </p:nvPr>
        </p:nvSpPr>
        <p:spPr/>
        <p:txBody>
          <a:bodyPr/>
          <a:lstStyle/>
          <a:p>
            <a:endParaRPr lang="en-US" sz="3200"/>
          </a:p>
        </p:txBody>
      </p:sp>
      <p:sp>
        <p:nvSpPr>
          <p:cNvPr id="133123" name="Rectangle 3"/>
          <p:cNvSpPr>
            <a:spLocks noGrp="1" noChangeArrowheads="1"/>
          </p:cNvSpPr>
          <p:nvPr>
            <p:ph type="body" idx="1"/>
          </p:nvPr>
        </p:nvSpPr>
        <p:spPr/>
        <p:txBody>
          <a:bodyPr/>
          <a:lstStyle/>
          <a:p>
            <a:pPr>
              <a:lnSpc>
                <a:spcPct val="80000"/>
              </a:lnSpc>
              <a:buFont typeface="Wingdings" pitchFamily="2" charset="2"/>
              <a:buNone/>
            </a:pPr>
            <a:r>
              <a:rPr lang="en-GB" sz="2400" b="1" dirty="0">
                <a:effectLst/>
                <a:latin typeface="Garamond" pitchFamily="18" charset="0"/>
              </a:rPr>
              <a:t>Problems with the semantic approach</a:t>
            </a:r>
          </a:p>
          <a:p>
            <a:pPr>
              <a:lnSpc>
                <a:spcPct val="80000"/>
              </a:lnSpc>
            </a:pPr>
            <a:r>
              <a:rPr lang="en-GB" sz="2400" dirty="0">
                <a:effectLst/>
                <a:latin typeface="Garamond" pitchFamily="18" charset="0"/>
              </a:rPr>
              <a:t>Content focus at the expense of narrative sequence</a:t>
            </a:r>
          </a:p>
          <a:p>
            <a:pPr>
              <a:lnSpc>
                <a:spcPct val="80000"/>
              </a:lnSpc>
            </a:pPr>
            <a:r>
              <a:rPr lang="en-GB" sz="2400" dirty="0">
                <a:effectLst/>
                <a:latin typeface="Garamond" pitchFamily="18" charset="0"/>
              </a:rPr>
              <a:t>Content focus at the expense of language</a:t>
            </a:r>
          </a:p>
          <a:p>
            <a:pPr>
              <a:lnSpc>
                <a:spcPct val="80000"/>
              </a:lnSpc>
            </a:pPr>
            <a:r>
              <a:rPr lang="en-GB" sz="2400" dirty="0">
                <a:effectLst/>
                <a:latin typeface="Garamond" pitchFamily="18" charset="0"/>
              </a:rPr>
              <a:t>Assumptions about the relation between narrative, experience and selfhood</a:t>
            </a:r>
          </a:p>
          <a:p>
            <a:pPr>
              <a:lnSpc>
                <a:spcPct val="80000"/>
              </a:lnSpc>
            </a:pPr>
            <a:r>
              <a:rPr lang="en-GB" sz="2400" dirty="0">
                <a:effectLst/>
                <a:latin typeface="Garamond" pitchFamily="18" charset="0"/>
              </a:rPr>
              <a:t>Therapeutic assumptions about ‘good’ narratives (temporal sequencing; considering and resolving conflict; expressing and reflecting on emotions; reaching an ending) </a:t>
            </a:r>
          </a:p>
          <a:p>
            <a:pPr>
              <a:lnSpc>
                <a:spcPct val="80000"/>
              </a:lnSpc>
            </a:pPr>
            <a:r>
              <a:rPr lang="en-GB" sz="2400" dirty="0">
                <a:effectLst/>
                <a:latin typeface="Garamond" pitchFamily="18" charset="0"/>
              </a:rPr>
              <a:t>Elision with politics through emphasis on ‘giving voice’</a:t>
            </a:r>
          </a:p>
          <a:p>
            <a:pPr>
              <a:lnSpc>
                <a:spcPct val="80000"/>
              </a:lnSpc>
            </a:pPr>
            <a:endParaRPr lang="en-US" sz="2400" dirty="0">
              <a:solidFill>
                <a:schemeClr val="bg1"/>
              </a:solidFill>
              <a:effectLst/>
              <a:latin typeface="Times New Roman" pitchFamily="18" charset="0"/>
            </a:endParaRPr>
          </a:p>
          <a:p>
            <a:pPr algn="ctr">
              <a:lnSpc>
                <a:spcPct val="50000"/>
              </a:lnSpc>
              <a:buFont typeface="Wingdings" pitchFamily="2" charset="2"/>
              <a:buNone/>
            </a:pPr>
            <a:endParaRPr lang="en-GB" sz="2400" dirty="0">
              <a:solidFill>
                <a:schemeClr val="bg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rrowheads="1"/>
          </p:cNvSpPr>
          <p:nvPr>
            <p:ph type="title"/>
          </p:nvPr>
        </p:nvSpPr>
        <p:spPr/>
        <p:txBody>
          <a:bodyPr/>
          <a:lstStyle/>
          <a:p>
            <a:endParaRPr lang="en-US" sz="3200"/>
          </a:p>
        </p:txBody>
      </p:sp>
      <p:sp>
        <p:nvSpPr>
          <p:cNvPr id="136195" name="Rectangle 3"/>
          <p:cNvSpPr>
            <a:spLocks noGrp="1" noChangeArrowheads="1"/>
          </p:cNvSpPr>
          <p:nvPr>
            <p:ph type="body" idx="1"/>
          </p:nvPr>
        </p:nvSpPr>
        <p:spPr/>
        <p:txBody>
          <a:bodyPr/>
          <a:lstStyle/>
          <a:p>
            <a:pPr algn="ctr">
              <a:buFont typeface="Wingdings" pitchFamily="2" charset="2"/>
              <a:buNone/>
            </a:pPr>
            <a:r>
              <a:rPr lang="en-GB" b="1" dirty="0">
                <a:effectLst/>
                <a:latin typeface="Garamond" pitchFamily="18" charset="0"/>
              </a:rPr>
              <a:t>Problems of the first </a:t>
            </a:r>
            <a:r>
              <a:rPr lang="en-GB" b="1" dirty="0" smtClean="0">
                <a:effectLst/>
                <a:latin typeface="Garamond" pitchFamily="18" charset="0"/>
              </a:rPr>
              <a:t>contextual approach</a:t>
            </a:r>
          </a:p>
          <a:p>
            <a:pPr algn="ctr">
              <a:buFont typeface="Wingdings" pitchFamily="2" charset="2"/>
              <a:buNone/>
            </a:pPr>
            <a:r>
              <a:rPr lang="en-GB" b="1" dirty="0" smtClean="0">
                <a:effectLst/>
                <a:latin typeface="Garamond" pitchFamily="18" charset="0"/>
              </a:rPr>
              <a:t> </a:t>
            </a:r>
            <a:endParaRPr lang="en-GB" b="1" dirty="0">
              <a:effectLst/>
              <a:latin typeface="Garamond" pitchFamily="18" charset="0"/>
            </a:endParaRPr>
          </a:p>
          <a:p>
            <a:r>
              <a:rPr lang="en-GB" sz="2400" dirty="0">
                <a:effectLst/>
                <a:latin typeface="Garamond" pitchFamily="18" charset="0"/>
              </a:rPr>
              <a:t>Assumptions about </a:t>
            </a:r>
            <a:r>
              <a:rPr lang="en-GB" sz="2400" dirty="0" err="1">
                <a:effectLst/>
                <a:latin typeface="Garamond" pitchFamily="18" charset="0"/>
              </a:rPr>
              <a:t>canonic</a:t>
            </a:r>
            <a:r>
              <a:rPr lang="en-GB" sz="2400" dirty="0">
                <a:effectLst/>
                <a:latin typeface="Garamond" pitchFamily="18" charset="0"/>
              </a:rPr>
              <a:t> interaction patterns based on little relevant contemporary sociolinguistic data</a:t>
            </a:r>
          </a:p>
          <a:p>
            <a:r>
              <a:rPr lang="en-GB" sz="2400" dirty="0">
                <a:effectLst/>
                <a:latin typeface="Garamond" pitchFamily="18" charset="0"/>
              </a:rPr>
              <a:t>Assumption of the containment of large narrative patterns within small ones</a:t>
            </a:r>
          </a:p>
          <a:p>
            <a:pPr algn="ctr">
              <a:lnSpc>
                <a:spcPct val="50000"/>
              </a:lnSpc>
              <a:buFont typeface="Wingdings" pitchFamily="2" charset="2"/>
              <a:buNone/>
            </a:pPr>
            <a:endParaRPr lang="en-GB" sz="2800" dirty="0">
              <a:solidFill>
                <a:schemeClr val="bg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rrowheads="1"/>
          </p:cNvSpPr>
          <p:nvPr>
            <p:ph type="title"/>
          </p:nvPr>
        </p:nvSpPr>
        <p:spPr/>
        <p:txBody>
          <a:bodyPr/>
          <a:lstStyle/>
          <a:p>
            <a:endParaRPr lang="en-US" sz="3200"/>
          </a:p>
        </p:txBody>
      </p:sp>
      <p:sp>
        <p:nvSpPr>
          <p:cNvPr id="136195" name="Rectangle 3"/>
          <p:cNvSpPr>
            <a:spLocks noGrp="1" noChangeArrowheads="1"/>
          </p:cNvSpPr>
          <p:nvPr>
            <p:ph type="body" idx="1"/>
          </p:nvPr>
        </p:nvSpPr>
        <p:spPr>
          <a:xfrm>
            <a:off x="251520" y="1916832"/>
            <a:ext cx="8206680" cy="4179168"/>
          </a:xfrm>
        </p:spPr>
        <p:txBody>
          <a:bodyPr/>
          <a:lstStyle/>
          <a:p>
            <a:pPr algn="ctr">
              <a:buNone/>
            </a:pPr>
            <a:r>
              <a:rPr lang="en-GB" b="1" dirty="0" smtClean="0">
                <a:latin typeface="Garamond" pitchFamily="18" charset="0"/>
              </a:rPr>
              <a:t>Problems of the second contextual approach</a:t>
            </a:r>
          </a:p>
          <a:p>
            <a:r>
              <a:rPr lang="en-GB" sz="2400" dirty="0" smtClean="0">
                <a:latin typeface="Garamond" pitchFamily="18" charset="0"/>
              </a:rPr>
              <a:t>Need </a:t>
            </a:r>
            <a:r>
              <a:rPr lang="en-GB" sz="2400" dirty="0" smtClean="0">
                <a:latin typeface="Garamond" pitchFamily="18" charset="0"/>
              </a:rPr>
              <a:t>for supporting evidence</a:t>
            </a:r>
          </a:p>
          <a:p>
            <a:r>
              <a:rPr lang="en-GB" sz="2400" dirty="0" smtClean="0">
                <a:latin typeface="Garamond" pitchFamily="18" charset="0"/>
              </a:rPr>
              <a:t>Lack of </a:t>
            </a:r>
            <a:r>
              <a:rPr lang="en-GB" sz="2400" dirty="0" err="1" smtClean="0">
                <a:latin typeface="Garamond" pitchFamily="18" charset="0"/>
              </a:rPr>
              <a:t>generalisability</a:t>
            </a:r>
            <a:r>
              <a:rPr lang="en-GB" sz="2400" dirty="0" smtClean="0">
                <a:latin typeface="Garamond" pitchFamily="18" charset="0"/>
              </a:rPr>
              <a:t> of the genres</a:t>
            </a:r>
          </a:p>
          <a:p>
            <a:r>
              <a:rPr lang="en-GB" sz="2400" dirty="0" smtClean="0">
                <a:latin typeface="Garamond" pitchFamily="18" charset="0"/>
              </a:rPr>
              <a:t>Neglect of smaller-scale phenomena, such as individual stories</a:t>
            </a:r>
            <a:endParaRPr lang="en-US" sz="2400" dirty="0" smtClean="0">
              <a:latin typeface="Garamond" pitchFamily="18" charset="0"/>
            </a:endParaRPr>
          </a:p>
          <a:p>
            <a:r>
              <a:rPr lang="en-US" sz="2400" dirty="0" smtClean="0">
                <a:latin typeface="Garamond" pitchFamily="18" charset="0"/>
              </a:rPr>
              <a:t>Aspects of personal and social experience that cannot be narrated in all stories (</a:t>
            </a:r>
            <a:r>
              <a:rPr lang="en-US" sz="2400" dirty="0" smtClean="0">
                <a:latin typeface="Garamond" pitchFamily="18" charset="0"/>
              </a:rPr>
              <a:t>Frosh, </a:t>
            </a:r>
            <a:r>
              <a:rPr lang="en-US" sz="2400" dirty="0" err="1" smtClean="0">
                <a:latin typeface="Garamond" pitchFamily="18" charset="0"/>
              </a:rPr>
              <a:t>Craib</a:t>
            </a:r>
            <a:r>
              <a:rPr lang="en-US" sz="2400" dirty="0" smtClean="0">
                <a:latin typeface="Garamond" pitchFamily="18" charset="0"/>
              </a:rPr>
              <a:t>)</a:t>
            </a:r>
          </a:p>
          <a:p>
            <a:pPr algn="ctr">
              <a:lnSpc>
                <a:spcPct val="50000"/>
              </a:lnSpc>
              <a:buFont typeface="Wingdings" pitchFamily="2" charset="2"/>
              <a:buNone/>
            </a:pPr>
            <a:endParaRPr lang="en-GB" sz="2800" dirty="0">
              <a:solidFill>
                <a:schemeClr val="bg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a:xfrm>
            <a:off x="611560" y="0"/>
            <a:ext cx="7846640" cy="1268760"/>
          </a:xfrm>
        </p:spPr>
        <p:txBody>
          <a:bodyPr/>
          <a:lstStyle/>
          <a:p>
            <a:pPr eaLnBrk="1" hangingPunct="1"/>
            <a:r>
              <a:rPr lang="en-US" sz="3200" b="1" dirty="0" smtClean="0">
                <a:latin typeface="Garamond" pitchFamily="18" charset="0"/>
              </a:rPr>
              <a:t>Narrative analysis</a:t>
            </a:r>
          </a:p>
        </p:txBody>
      </p:sp>
      <p:sp>
        <p:nvSpPr>
          <p:cNvPr id="15362" name="Rectangle 3"/>
          <p:cNvSpPr>
            <a:spLocks noGrp="1" noChangeArrowheads="1"/>
          </p:cNvSpPr>
          <p:nvPr>
            <p:ph type="body" idx="1"/>
          </p:nvPr>
        </p:nvSpPr>
        <p:spPr>
          <a:xfrm>
            <a:off x="0" y="692696"/>
            <a:ext cx="9144000" cy="6165304"/>
          </a:xfrm>
        </p:spPr>
        <p:txBody>
          <a:bodyPr/>
          <a:lstStyle/>
          <a:p>
            <a:pPr lvl="1" eaLnBrk="1" hangingPunct="1">
              <a:lnSpc>
                <a:spcPct val="80000"/>
              </a:lnSpc>
              <a:buFontTx/>
              <a:buNone/>
            </a:pPr>
            <a:endParaRPr lang="en-GB" sz="2000" dirty="0" smtClean="0">
              <a:latin typeface="Garamond" pitchFamily="18" charset="0"/>
            </a:endParaRPr>
          </a:p>
          <a:p>
            <a:pPr marL="0" lvl="1" indent="0" eaLnBrk="1" hangingPunct="1">
              <a:lnSpc>
                <a:spcPct val="80000"/>
              </a:lnSpc>
              <a:buFontTx/>
              <a:buNone/>
            </a:pPr>
            <a:endParaRPr lang="en-GB" sz="2000" dirty="0" smtClean="0">
              <a:latin typeface="Garamond" pitchFamily="18" charset="0"/>
            </a:endParaRPr>
          </a:p>
          <a:p>
            <a:pPr marL="0" lvl="1" indent="0" eaLnBrk="1" hangingPunct="1">
              <a:lnSpc>
                <a:spcPct val="80000"/>
              </a:lnSpc>
              <a:buNone/>
            </a:pPr>
            <a:r>
              <a:rPr lang="en-GB" sz="2000" b="1" dirty="0" smtClean="0">
                <a:latin typeface="Garamond" pitchFamily="18" charset="0"/>
                <a:cs typeface="Calibri" pitchFamily="34" charset="0"/>
              </a:rPr>
              <a:t>Yolanda: </a:t>
            </a:r>
            <a:r>
              <a:rPr lang="en-GB" sz="2000" dirty="0" smtClean="0">
                <a:latin typeface="Garamond" pitchFamily="18" charset="0"/>
                <a:cs typeface="Calibri" pitchFamily="34" charset="0"/>
              </a:rPr>
              <a:t>on being HIV positive in the UK at a time of social service cuts, while being an asylum seeker. Yolanda herself has ‘indefinite leave to remain’ status. She says she is now ‘empowered.’  She is in her 50s, originally from Zimbabwe, takes ART, and has a number of serious health problems  </a:t>
            </a:r>
          </a:p>
          <a:p>
            <a:pPr marL="0" lvl="1" indent="0" eaLnBrk="1" hangingPunct="1">
              <a:lnSpc>
                <a:spcPct val="80000"/>
              </a:lnSpc>
              <a:buNone/>
            </a:pPr>
            <a:endParaRPr lang="en-GB" sz="2000" dirty="0" smtClean="0">
              <a:latin typeface="Garamond" pitchFamily="18" charset="0"/>
              <a:cs typeface="Calibri" pitchFamily="34" charset="0"/>
            </a:endParaRPr>
          </a:p>
          <a:p>
            <a:pPr marL="0" lvl="1" indent="0" eaLnBrk="1" hangingPunct="1">
              <a:lnSpc>
                <a:spcPct val="80000"/>
              </a:lnSpc>
              <a:buNone/>
            </a:pPr>
            <a:r>
              <a:rPr lang="en-GB" sz="2000" dirty="0" smtClean="0">
                <a:latin typeface="Garamond" pitchFamily="18" charset="0"/>
                <a:cs typeface="Calibri" pitchFamily="34" charset="0"/>
              </a:rPr>
              <a:t>Yeah it is very hard, because you don’t know what to say to someone about their problems, what they are going through. Because some have got relatives who are dying, children who are dying, they can’t go home, they are still grieving here. They are dealing with people’s issues, it is difficult, it is difficult. I can put myself in that position. I’ve got a friend who is dealing with that same issue. She went through, she is going through a lot, she is now depressed, yeah. Sometimes I will go to their house, sleep over, two days or three days, yeah. I will sleep over then I will invite her, I have told her </a:t>
            </a:r>
            <a:r>
              <a:rPr lang="en-GB" sz="2000" dirty="0" smtClean="0">
                <a:latin typeface="Garamond" pitchFamily="18" charset="0"/>
              </a:rPr>
              <a:t> ‘you are welcome to my house, come anytime, if I am not there then my children are there, sometimes I got my grandchildren, ‘feel free, don’t be on your own, yeah, come, I will cook for you – if you want to cook anything, (or) sleep on my bed’ (laughs) yeah, because I know what she is going through, unfortunately, it’s difficult.</a:t>
            </a:r>
          </a:p>
          <a:p>
            <a:pPr marL="0" lvl="1" indent="0" eaLnBrk="1" hangingPunct="1">
              <a:lnSpc>
                <a:spcPct val="80000"/>
              </a:lnSpc>
              <a:buNone/>
            </a:pPr>
            <a:endParaRPr lang="en-GB" sz="2000" dirty="0" smtClean="0">
              <a:latin typeface="Garamond" pitchFamily="18" charset="0"/>
              <a:cs typeface="Calibri" pitchFamily="34" charset="0"/>
            </a:endParaRPr>
          </a:p>
          <a:p>
            <a:pPr marL="0" lvl="1" indent="0" eaLnBrk="1" hangingPunct="1">
              <a:lnSpc>
                <a:spcPct val="80000"/>
              </a:lnSpc>
              <a:buNone/>
            </a:pPr>
            <a:r>
              <a:rPr lang="en-GB" sz="2000" dirty="0" smtClean="0">
                <a:latin typeface="Garamond" pitchFamily="18" charset="0"/>
                <a:cs typeface="Calibri" pitchFamily="34" charset="0"/>
              </a:rPr>
              <a:t>How is this story structured? </a:t>
            </a:r>
            <a:r>
              <a:rPr lang="en-US" sz="2000" dirty="0" smtClean="0">
                <a:latin typeface="Garamond" pitchFamily="18" charset="0"/>
                <a:cs typeface="Calibri" pitchFamily="34" charset="0"/>
              </a:rPr>
              <a:t/>
            </a:r>
            <a:br>
              <a:rPr lang="en-US" sz="2000" dirty="0" smtClean="0">
                <a:latin typeface="Garamond" pitchFamily="18" charset="0"/>
                <a:cs typeface="Calibri" pitchFamily="34" charset="0"/>
              </a:rPr>
            </a:br>
            <a:r>
              <a:rPr lang="en-US" sz="2000" dirty="0" smtClean="0">
                <a:latin typeface="Garamond" pitchFamily="18" charset="0"/>
                <a:cs typeface="Calibri" pitchFamily="34" charset="0"/>
              </a:rPr>
              <a:t>What is its main thematic progression/s?</a:t>
            </a:r>
            <a:br>
              <a:rPr lang="en-US" sz="2000" dirty="0" smtClean="0">
                <a:latin typeface="Garamond" pitchFamily="18" charset="0"/>
                <a:cs typeface="Calibri" pitchFamily="34" charset="0"/>
              </a:rPr>
            </a:br>
            <a:r>
              <a:rPr lang="en-US" sz="2000" dirty="0" smtClean="0">
                <a:latin typeface="Garamond" pitchFamily="18" charset="0"/>
                <a:cs typeface="Calibri" pitchFamily="34" charset="0"/>
              </a:rPr>
              <a:t>What is its context – to whom is being told, how and why? </a:t>
            </a:r>
          </a:p>
          <a:p>
            <a:pPr marL="0" lvl="1" indent="0" eaLnBrk="1" hangingPunct="1">
              <a:lnSpc>
                <a:spcPct val="80000"/>
              </a:lnSpc>
              <a:buNone/>
            </a:pPr>
            <a:r>
              <a:rPr lang="en-US" sz="2000" dirty="0" smtClean="0">
                <a:latin typeface="Garamond" pitchFamily="18" charset="0"/>
              </a:rPr>
              <a:t>What more would you need to know, to answer these questions?</a:t>
            </a:r>
            <a:endParaRPr lang="en-GB" sz="2000" dirty="0" smtClean="0">
              <a:latin typeface="Garamond" pitchFamily="18" charset="0"/>
            </a:endParaRPr>
          </a:p>
        </p:txBody>
      </p:sp>
    </p:spTree>
    <p:extLst>
      <p:ext uri="{BB962C8B-B14F-4D97-AF65-F5344CB8AC3E}">
        <p14:creationId xmlns:p14="http://schemas.microsoft.com/office/powerpoint/2010/main" xmlns="" val="36780109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lstStyle/>
          <a:p>
            <a:pPr eaLnBrk="1" hangingPunct="1"/>
            <a:r>
              <a:rPr lang="en-US" sz="3200" b="1" dirty="0" smtClean="0">
                <a:latin typeface="Garamond" pitchFamily="18" charset="0"/>
              </a:rPr>
              <a:t>Narrative analysis</a:t>
            </a:r>
          </a:p>
        </p:txBody>
      </p:sp>
      <p:sp>
        <p:nvSpPr>
          <p:cNvPr id="15362" name="Rectangle 3"/>
          <p:cNvSpPr>
            <a:spLocks noGrp="1" noChangeArrowheads="1"/>
          </p:cNvSpPr>
          <p:nvPr>
            <p:ph type="body" idx="1"/>
          </p:nvPr>
        </p:nvSpPr>
        <p:spPr>
          <a:xfrm>
            <a:off x="0" y="1340768"/>
            <a:ext cx="9144000" cy="5256584"/>
          </a:xfrm>
        </p:spPr>
        <p:txBody>
          <a:bodyPr/>
          <a:lstStyle/>
          <a:p>
            <a:pPr marL="0" lvl="1" indent="0" eaLnBrk="1" hangingPunct="1">
              <a:lnSpc>
                <a:spcPct val="80000"/>
              </a:lnSpc>
              <a:buFontTx/>
              <a:buNone/>
            </a:pPr>
            <a:endParaRPr lang="en-GB" sz="2000" dirty="0" smtClean="0">
              <a:latin typeface="Garamond" pitchFamily="18" charset="0"/>
            </a:endParaRPr>
          </a:p>
          <a:p>
            <a:pPr marL="0" lvl="1" indent="0" eaLnBrk="1" hangingPunct="1">
              <a:lnSpc>
                <a:spcPct val="80000"/>
              </a:lnSpc>
              <a:buFontTx/>
              <a:buNone/>
            </a:pPr>
            <a:r>
              <a:rPr lang="en-GB" sz="2000" dirty="0" smtClean="0">
                <a:latin typeface="Garamond" pitchFamily="18" charset="0"/>
              </a:rPr>
              <a:t>Structure: habitual event narrative (Patterson, 2008);  parable</a:t>
            </a:r>
          </a:p>
          <a:p>
            <a:pPr marL="0" lvl="1" indent="0" eaLnBrk="1" hangingPunct="1">
              <a:lnSpc>
                <a:spcPct val="80000"/>
              </a:lnSpc>
              <a:buFontTx/>
              <a:buNone/>
            </a:pPr>
            <a:r>
              <a:rPr lang="en-US" sz="2000" dirty="0" smtClean="0">
                <a:latin typeface="Garamond" pitchFamily="18" charset="0"/>
              </a:rPr>
              <a:t>Content: social support issues; mental health issues; empowerment (</a:t>
            </a:r>
            <a:r>
              <a:rPr lang="en-US" sz="2000" dirty="0" err="1" smtClean="0">
                <a:latin typeface="Garamond" pitchFamily="18" charset="0"/>
              </a:rPr>
              <a:t>Riessman</a:t>
            </a:r>
            <a:r>
              <a:rPr lang="en-US" sz="2000" dirty="0" smtClean="0">
                <a:latin typeface="Garamond" pitchFamily="18" charset="0"/>
              </a:rPr>
              <a:t>, 2008)</a:t>
            </a:r>
          </a:p>
          <a:p>
            <a:pPr marL="0" lvl="1" indent="0" eaLnBrk="1" hangingPunct="1">
              <a:lnSpc>
                <a:spcPct val="80000"/>
              </a:lnSpc>
              <a:buFontTx/>
              <a:buNone/>
            </a:pPr>
            <a:r>
              <a:rPr lang="en-US" sz="2000" dirty="0" smtClean="0">
                <a:latin typeface="Garamond" pitchFamily="18" charset="0"/>
              </a:rPr>
              <a:t>Context: told to a friend; a social researcher; a wider community and policy audience; performance of empowered identity</a:t>
            </a:r>
            <a:r>
              <a:rPr lang="en-GB" sz="2000" dirty="0" smtClean="0">
                <a:latin typeface="Garamond" pitchFamily="18" charset="0"/>
              </a:rPr>
              <a:t> (</a:t>
            </a:r>
            <a:r>
              <a:rPr lang="en-GB" sz="2000" dirty="0" err="1" smtClean="0">
                <a:latin typeface="Garamond" pitchFamily="18" charset="0"/>
              </a:rPr>
              <a:t>Georgakopolou</a:t>
            </a:r>
            <a:r>
              <a:rPr lang="en-GB" sz="2000" dirty="0" smtClean="0">
                <a:latin typeface="Garamond" pitchFamily="18" charset="0"/>
              </a:rPr>
              <a:t>, 2007; Phoenix, 2008; </a:t>
            </a:r>
            <a:r>
              <a:rPr lang="en-GB" sz="2000" dirty="0" err="1" smtClean="0">
                <a:latin typeface="Garamond" pitchFamily="18" charset="0"/>
              </a:rPr>
              <a:t>Riessman</a:t>
            </a:r>
            <a:r>
              <a:rPr lang="en-GB" sz="2000" dirty="0" smtClean="0">
                <a:latin typeface="Garamond" pitchFamily="18" charset="0"/>
              </a:rPr>
              <a:t>, 2008)</a:t>
            </a:r>
          </a:p>
          <a:p>
            <a:pPr marL="0" lvl="1" indent="0" eaLnBrk="1" hangingPunct="1">
              <a:lnSpc>
                <a:spcPct val="80000"/>
              </a:lnSpc>
              <a:buFontTx/>
              <a:buNone/>
            </a:pPr>
            <a:endParaRPr lang="en-GB" sz="2000" dirty="0" smtClean="0">
              <a:latin typeface="Calibri" pitchFamily="34" charset="0"/>
            </a:endParaRPr>
          </a:p>
          <a:p>
            <a:pPr marL="0" lvl="1" indent="0" eaLnBrk="1" hangingPunct="1">
              <a:lnSpc>
                <a:spcPct val="80000"/>
              </a:lnSpc>
              <a:buFontTx/>
              <a:buNone/>
            </a:pPr>
            <a:r>
              <a:rPr lang="en-US" sz="2000" dirty="0" smtClean="0">
                <a:latin typeface="Garamond" pitchFamily="18" charset="0"/>
              </a:rPr>
              <a:t>Interactions: content and structure; content and context;  structure and context </a:t>
            </a:r>
          </a:p>
          <a:p>
            <a:pPr marL="0" lvl="1" indent="0" eaLnBrk="1" hangingPunct="1">
              <a:lnSpc>
                <a:spcPct val="80000"/>
              </a:lnSpc>
              <a:buFontTx/>
              <a:buNone/>
            </a:pPr>
            <a:endParaRPr lang="en-US" sz="2000" dirty="0" smtClean="0">
              <a:latin typeface="Garamond" pitchFamily="18" charset="0"/>
            </a:endParaRPr>
          </a:p>
          <a:p>
            <a:pPr marL="0" lvl="1" indent="0" eaLnBrk="1" hangingPunct="1">
              <a:lnSpc>
                <a:spcPct val="80000"/>
              </a:lnSpc>
              <a:buFontTx/>
              <a:buNone/>
            </a:pPr>
            <a:r>
              <a:rPr lang="en-US" sz="2000" dirty="0" smtClean="0">
                <a:latin typeface="Garamond" pitchFamily="18" charset="0"/>
              </a:rPr>
              <a:t>Some aspects of this story that seem important, are difficult to address within this framework. </a:t>
            </a:r>
          </a:p>
          <a:p>
            <a:pPr marL="0" lvl="1" indent="0" eaLnBrk="1" hangingPunct="1">
              <a:lnSpc>
                <a:spcPct val="80000"/>
              </a:lnSpc>
              <a:buFontTx/>
              <a:buNone/>
            </a:pPr>
            <a:endParaRPr lang="en-US" sz="2000" dirty="0" smtClean="0">
              <a:latin typeface="Garamond" pitchFamily="18" charset="0"/>
            </a:endParaRPr>
          </a:p>
          <a:p>
            <a:pPr marL="0" lvl="1" indent="0" eaLnBrk="1" hangingPunct="1">
              <a:lnSpc>
                <a:spcPct val="80000"/>
              </a:lnSpc>
              <a:buFontTx/>
              <a:buNone/>
            </a:pPr>
            <a:endParaRPr lang="en-US" sz="2000" dirty="0" smtClean="0">
              <a:latin typeface="Garamond" pitchFamily="18" charset="0"/>
            </a:endParaRPr>
          </a:p>
          <a:p>
            <a:pPr marL="0" lvl="1" indent="0" eaLnBrk="1" hangingPunct="1">
              <a:lnSpc>
                <a:spcPct val="80000"/>
              </a:lnSpc>
              <a:buFontTx/>
              <a:buNone/>
            </a:pPr>
            <a:r>
              <a:rPr lang="en-US" sz="2000" dirty="0" smtClean="0">
                <a:latin typeface="Garamond" pitchFamily="18" charset="0"/>
              </a:rPr>
              <a:t>How does the story do what is such a prominent concern for it: offering help to people living with HIV who are in very difficult circumstances? </a:t>
            </a:r>
          </a:p>
          <a:p>
            <a:pPr marL="0" lvl="1" indent="0" eaLnBrk="1" hangingPunct="1">
              <a:lnSpc>
                <a:spcPct val="80000"/>
              </a:lnSpc>
              <a:buFontTx/>
              <a:buNone/>
            </a:pPr>
            <a:endParaRPr lang="en-US" sz="2000" dirty="0" smtClean="0">
              <a:latin typeface="Garamond" pitchFamily="18" charset="0"/>
            </a:endParaRPr>
          </a:p>
          <a:p>
            <a:pPr marL="0" lvl="1" indent="0" eaLnBrk="1" hangingPunct="1">
              <a:lnSpc>
                <a:spcPct val="80000"/>
              </a:lnSpc>
              <a:buFontTx/>
              <a:buNone/>
            </a:pPr>
            <a:r>
              <a:rPr lang="en-US" sz="2000" dirty="0" smtClean="0">
                <a:latin typeface="Garamond" pitchFamily="18" charset="0"/>
              </a:rPr>
              <a:t>Are there any phrases within the story or its progression that are particularly important?</a:t>
            </a:r>
          </a:p>
          <a:p>
            <a:pPr lvl="1" eaLnBrk="1" hangingPunct="1">
              <a:lnSpc>
                <a:spcPct val="80000"/>
              </a:lnSpc>
              <a:buFontTx/>
              <a:buNone/>
            </a:pPr>
            <a:endParaRPr lang="en-GB" sz="1800" dirty="0" smtClean="0">
              <a:latin typeface="Garamond"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a:xfrm>
            <a:off x="683568" y="0"/>
            <a:ext cx="7774632" cy="1196752"/>
          </a:xfrm>
        </p:spPr>
        <p:txBody>
          <a:bodyPr/>
          <a:lstStyle/>
          <a:p>
            <a:pPr eaLnBrk="1" hangingPunct="1"/>
            <a:r>
              <a:rPr lang="en-US" sz="3200" b="1" dirty="0" smtClean="0">
                <a:latin typeface="Garamond" pitchFamily="18" charset="0"/>
              </a:rPr>
              <a:t>Narratives’ social style</a:t>
            </a:r>
          </a:p>
        </p:txBody>
      </p:sp>
      <p:sp>
        <p:nvSpPr>
          <p:cNvPr id="15362" name="Rectangle 3"/>
          <p:cNvSpPr>
            <a:spLocks noGrp="1" noChangeArrowheads="1"/>
          </p:cNvSpPr>
          <p:nvPr>
            <p:ph type="body" idx="1"/>
          </p:nvPr>
        </p:nvSpPr>
        <p:spPr>
          <a:xfrm>
            <a:off x="0" y="620688"/>
            <a:ext cx="9144000" cy="6237312"/>
          </a:xfrm>
        </p:spPr>
        <p:txBody>
          <a:bodyPr/>
          <a:lstStyle/>
          <a:p>
            <a:pPr lvl="1" eaLnBrk="1" hangingPunct="1">
              <a:lnSpc>
                <a:spcPct val="80000"/>
              </a:lnSpc>
              <a:buNone/>
            </a:pPr>
            <a:endParaRPr lang="en-US" sz="2000" dirty="0" smtClean="0">
              <a:latin typeface="Calibri" pitchFamily="34" charset="0"/>
            </a:endParaRPr>
          </a:p>
          <a:p>
            <a:pPr marL="0" lvl="1" indent="0" eaLnBrk="1" hangingPunct="1">
              <a:lnSpc>
                <a:spcPct val="80000"/>
              </a:lnSpc>
              <a:buNone/>
            </a:pPr>
            <a:endParaRPr lang="en-US" sz="2000" dirty="0" smtClean="0">
              <a:latin typeface="Garamond" pitchFamily="18" charset="0"/>
            </a:endParaRPr>
          </a:p>
          <a:p>
            <a:pPr marL="0" lvl="1" indent="0" eaLnBrk="1" hangingPunct="1">
              <a:lnSpc>
                <a:spcPct val="80000"/>
              </a:lnSpc>
              <a:buNone/>
            </a:pPr>
            <a:r>
              <a:rPr lang="en-US" sz="2000" dirty="0" smtClean="0">
                <a:latin typeface="Garamond" pitchFamily="18" charset="0"/>
              </a:rPr>
              <a:t>There are some aspects of structure that do not </a:t>
            </a:r>
            <a:r>
              <a:rPr lang="en-US" sz="2000" dirty="0" err="1" smtClean="0">
                <a:latin typeface="Garamond" pitchFamily="18" charset="0"/>
              </a:rPr>
              <a:t>standardly</a:t>
            </a:r>
            <a:r>
              <a:rPr lang="en-US" sz="2000" dirty="0" smtClean="0">
                <a:latin typeface="Garamond" pitchFamily="18" charset="0"/>
              </a:rPr>
              <a:t> get  considered within analyses of structure – though of course, again, they interact with aspects of content and context – that seem to be important in Yolanda’s story and many others. I shall call these social style</a:t>
            </a:r>
          </a:p>
          <a:p>
            <a:pPr marL="0" lvl="1" indent="0" eaLnBrk="1" hangingPunct="1">
              <a:lnSpc>
                <a:spcPct val="80000"/>
              </a:lnSpc>
              <a:buNone/>
            </a:pPr>
            <a:endParaRPr lang="en-US" sz="2000" dirty="0" smtClean="0">
              <a:latin typeface="Garamond" pitchFamily="18" charset="0"/>
            </a:endParaRPr>
          </a:p>
          <a:p>
            <a:pPr marL="0" lvl="1" indent="0" eaLnBrk="1" hangingPunct="1">
              <a:lnSpc>
                <a:spcPct val="80000"/>
              </a:lnSpc>
              <a:buNone/>
            </a:pPr>
            <a:r>
              <a:rPr lang="en-US" sz="2000" dirty="0" smtClean="0">
                <a:latin typeface="Garamond" pitchFamily="18" charset="0"/>
              </a:rPr>
              <a:t>Social style is a heuristic category including social genres, and narrative ‘figures of speech.’</a:t>
            </a:r>
          </a:p>
          <a:p>
            <a:pPr marL="0" lvl="1" indent="0" eaLnBrk="1" hangingPunct="1">
              <a:lnSpc>
                <a:spcPct val="80000"/>
              </a:lnSpc>
              <a:buFontTx/>
              <a:buNone/>
            </a:pPr>
            <a:r>
              <a:rPr lang="en-GB" sz="2000" dirty="0" smtClean="0">
                <a:latin typeface="Garamond" pitchFamily="18" charset="0"/>
              </a:rPr>
              <a:t>Social genres (patterns of plot, character and theme) are more general than individual narrative patterns, are not tied to particular datasets, and are not tied to particular media</a:t>
            </a:r>
          </a:p>
          <a:p>
            <a:pPr marL="0" lvl="1" indent="0" eaLnBrk="1" hangingPunct="1">
              <a:lnSpc>
                <a:spcPct val="80000"/>
              </a:lnSpc>
              <a:buFontTx/>
              <a:buNone/>
            </a:pPr>
            <a:endParaRPr lang="en-GB" sz="2000" dirty="0" smtClean="0">
              <a:latin typeface="Garamond" pitchFamily="18" charset="0"/>
            </a:endParaRPr>
          </a:p>
          <a:p>
            <a:pPr marL="0" lvl="1" indent="0" eaLnBrk="1" hangingPunct="1">
              <a:lnSpc>
                <a:spcPct val="80000"/>
              </a:lnSpc>
              <a:buFontTx/>
              <a:buNone/>
            </a:pPr>
            <a:r>
              <a:rPr lang="en-GB" sz="2000" dirty="0" smtClean="0">
                <a:latin typeface="Garamond" pitchFamily="18" charset="0"/>
              </a:rPr>
              <a:t>Narrative ‘figures of speech’ are tropes that play a key role in narratives’ progressions. </a:t>
            </a:r>
          </a:p>
          <a:p>
            <a:pPr marL="0" lvl="1" indent="0" eaLnBrk="1" hangingPunct="1">
              <a:lnSpc>
                <a:spcPct val="80000"/>
              </a:lnSpc>
              <a:buFontTx/>
              <a:buNone/>
            </a:pPr>
            <a:endParaRPr lang="en-US" sz="2000" dirty="0" smtClean="0">
              <a:latin typeface="Garamond" pitchFamily="18" charset="0"/>
            </a:endParaRPr>
          </a:p>
          <a:p>
            <a:pPr marL="0" lvl="1" indent="0" eaLnBrk="1" hangingPunct="1">
              <a:lnSpc>
                <a:spcPct val="80000"/>
              </a:lnSpc>
              <a:buFontTx/>
              <a:buNone/>
            </a:pPr>
            <a:r>
              <a:rPr lang="en-US" sz="2000" dirty="0" smtClean="0">
                <a:latin typeface="Garamond" pitchFamily="18" charset="0"/>
              </a:rPr>
              <a:t>Some aspects of social style seem to be important in Yolanda’s story – how, though, might they have effects? </a:t>
            </a:r>
            <a:endParaRPr lang="en-GB" sz="1800" dirty="0" smtClean="0">
              <a:latin typeface="Garamond"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ctrTitle"/>
          </p:nvPr>
        </p:nvSpPr>
        <p:spPr>
          <a:xfrm>
            <a:off x="467544" y="1"/>
            <a:ext cx="7916044" cy="1628800"/>
          </a:xfrm>
        </p:spPr>
        <p:txBody>
          <a:bodyPr/>
          <a:lstStyle/>
          <a:p>
            <a:pPr eaLnBrk="1" hangingPunct="1"/>
            <a:r>
              <a:rPr lang="en-US" sz="2800" b="1" dirty="0" smtClean="0">
                <a:latin typeface="Garamond" pitchFamily="18" charset="0"/>
              </a:rPr>
              <a:t>Narrative and its effects: social change</a:t>
            </a:r>
          </a:p>
        </p:txBody>
      </p:sp>
      <p:sp>
        <p:nvSpPr>
          <p:cNvPr id="16386" name="Rectangle 3"/>
          <p:cNvSpPr>
            <a:spLocks noGrp="1" noChangeArrowheads="1"/>
          </p:cNvSpPr>
          <p:nvPr>
            <p:ph type="subTitle" idx="1"/>
          </p:nvPr>
        </p:nvSpPr>
        <p:spPr>
          <a:xfrm>
            <a:off x="0" y="1052736"/>
            <a:ext cx="8892480" cy="5805264"/>
          </a:xfrm>
        </p:spPr>
        <p:txBody>
          <a:bodyPr/>
          <a:lstStyle/>
          <a:p>
            <a:pPr marL="0" lvl="1" algn="l" eaLnBrk="1" hangingPunct="1">
              <a:lnSpc>
                <a:spcPct val="80000"/>
              </a:lnSpc>
            </a:pPr>
            <a:endParaRPr lang="en-GB" sz="2000" dirty="0" smtClean="0">
              <a:latin typeface="Garamond" pitchFamily="18" charset="0"/>
            </a:endParaRPr>
          </a:p>
          <a:p>
            <a:pPr marL="0" lvl="1" algn="l" eaLnBrk="1" hangingPunct="1">
              <a:lnSpc>
                <a:spcPct val="80000"/>
              </a:lnSpc>
            </a:pPr>
            <a:r>
              <a:rPr lang="en-GB" sz="2000" dirty="0" smtClean="0">
                <a:latin typeface="Garamond" pitchFamily="18" charset="0"/>
              </a:rPr>
              <a:t>Narratives can have a range of effects –as well as none – within the field of representation, as well as personally and socially. </a:t>
            </a:r>
          </a:p>
          <a:p>
            <a:pPr marL="0" lvl="1" algn="l" eaLnBrk="1" hangingPunct="1">
              <a:lnSpc>
                <a:spcPct val="80000"/>
              </a:lnSpc>
            </a:pPr>
            <a:endParaRPr lang="en-GB" sz="2000" dirty="0" smtClean="0">
              <a:latin typeface="Garamond" pitchFamily="18" charset="0"/>
            </a:endParaRPr>
          </a:p>
          <a:p>
            <a:pPr marL="0" lvl="1" algn="l" eaLnBrk="1" hangingPunct="1">
              <a:lnSpc>
                <a:spcPct val="80000"/>
              </a:lnSpc>
            </a:pPr>
            <a:r>
              <a:rPr lang="en-GB" sz="2000" dirty="0" smtClean="0">
                <a:latin typeface="Garamond" pitchFamily="18" charset="0"/>
              </a:rPr>
              <a:t>Here we are going to focus on a particular subset of these effects which concern many researchers: relations between narratives and social change. </a:t>
            </a:r>
          </a:p>
          <a:p>
            <a:pPr marL="0" lvl="1" algn="l" eaLnBrk="1" hangingPunct="1">
              <a:lnSpc>
                <a:spcPct val="80000"/>
              </a:lnSpc>
            </a:pPr>
            <a:endParaRPr lang="en-GB" sz="2000" dirty="0" smtClean="0">
              <a:latin typeface="Garamond" pitchFamily="18" charset="0"/>
            </a:endParaRPr>
          </a:p>
          <a:p>
            <a:pPr marL="0" lvl="1" algn="l" eaLnBrk="1" hangingPunct="1">
              <a:lnSpc>
                <a:spcPct val="80000"/>
              </a:lnSpc>
            </a:pPr>
            <a:r>
              <a:rPr lang="en-GB" sz="2000" dirty="0" smtClean="0">
                <a:latin typeface="Garamond" pitchFamily="18" charset="0"/>
              </a:rPr>
              <a:t>Stories are good at :</a:t>
            </a:r>
          </a:p>
          <a:p>
            <a:pPr marL="0" lvl="1" algn="l" eaLnBrk="1" hangingPunct="1">
              <a:lnSpc>
                <a:spcPct val="80000"/>
              </a:lnSpc>
            </a:pPr>
            <a:r>
              <a:rPr lang="en-GB" sz="2000" dirty="0" smtClean="0">
                <a:latin typeface="Garamond" pitchFamily="18" charset="0"/>
              </a:rPr>
              <a:t> </a:t>
            </a:r>
          </a:p>
          <a:p>
            <a:pPr marL="457200" lvl="2" algn="l" eaLnBrk="1" hangingPunct="1">
              <a:lnSpc>
                <a:spcPct val="80000"/>
              </a:lnSpc>
            </a:pPr>
            <a:r>
              <a:rPr lang="en-GB" sz="2000" dirty="0" smtClean="0">
                <a:latin typeface="Garamond" pitchFamily="18" charset="0"/>
              </a:rPr>
              <a:t>‘patching social life together....cementing people‘s commitment to common projects, helping people make sense of what is going on, channelling collective decisions and judgements, spurring people to action they would otherwise be reluctant to pursue’ (</a:t>
            </a:r>
            <a:r>
              <a:rPr lang="en-GB" sz="2000" dirty="0" err="1" smtClean="0">
                <a:latin typeface="Garamond" pitchFamily="18" charset="0"/>
              </a:rPr>
              <a:t>Tilly</a:t>
            </a:r>
            <a:r>
              <a:rPr lang="en-GB" sz="2000" dirty="0" smtClean="0">
                <a:latin typeface="Garamond" pitchFamily="18" charset="0"/>
              </a:rPr>
              <a:t>, 2002: 26-7). </a:t>
            </a:r>
          </a:p>
          <a:p>
            <a:pPr marL="0" lvl="1" algn="l" eaLnBrk="1" hangingPunct="1">
              <a:lnSpc>
                <a:spcPct val="80000"/>
              </a:lnSpc>
            </a:pPr>
            <a:endParaRPr lang="en-GB" sz="2000" dirty="0" smtClean="0">
              <a:latin typeface="Garamond" pitchFamily="18" charset="0"/>
            </a:endParaRPr>
          </a:p>
          <a:p>
            <a:pPr marL="0" lvl="1" algn="l" eaLnBrk="1" hangingPunct="1">
              <a:lnSpc>
                <a:spcPct val="80000"/>
              </a:lnSpc>
            </a:pPr>
            <a:r>
              <a:rPr lang="en-GB" sz="2000" dirty="0" smtClean="0">
                <a:latin typeface="Garamond" pitchFamily="18" charset="0"/>
              </a:rPr>
              <a:t>What are the aspects of narratives that seem to contribute to importantly to narratives' ability to catalyse social change? How do narratives like Yolanda’s do the things </a:t>
            </a:r>
            <a:r>
              <a:rPr lang="en-GB" sz="2000" dirty="0" err="1" smtClean="0">
                <a:latin typeface="Garamond" pitchFamily="18" charset="0"/>
              </a:rPr>
              <a:t>Tilly</a:t>
            </a:r>
            <a:r>
              <a:rPr lang="en-GB" sz="2000" dirty="0" smtClean="0">
                <a:latin typeface="Garamond" pitchFamily="18" charset="0"/>
              </a:rPr>
              <a:t> describes?</a:t>
            </a:r>
            <a:endParaRPr lang="en-GB" sz="2000" b="1" dirty="0" smtClean="0">
              <a:latin typeface="Garamond"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ctrTitle"/>
          </p:nvPr>
        </p:nvSpPr>
        <p:spPr>
          <a:xfrm>
            <a:off x="539552" y="332657"/>
            <a:ext cx="7844036" cy="720079"/>
          </a:xfrm>
        </p:spPr>
        <p:txBody>
          <a:bodyPr/>
          <a:lstStyle/>
          <a:p>
            <a:pPr eaLnBrk="1" hangingPunct="1"/>
            <a:r>
              <a:rPr lang="en-US" sz="2800" b="1" dirty="0" smtClean="0">
                <a:latin typeface="Garamond" pitchFamily="18" charset="0"/>
              </a:rPr>
              <a:t>Narrative and its effects: social change</a:t>
            </a:r>
          </a:p>
        </p:txBody>
      </p:sp>
      <p:sp>
        <p:nvSpPr>
          <p:cNvPr id="16386" name="Rectangle 3"/>
          <p:cNvSpPr>
            <a:spLocks noGrp="1" noChangeArrowheads="1"/>
          </p:cNvSpPr>
          <p:nvPr>
            <p:ph type="subTitle" idx="1"/>
          </p:nvPr>
        </p:nvSpPr>
        <p:spPr>
          <a:xfrm>
            <a:off x="0" y="836712"/>
            <a:ext cx="9144000" cy="6021288"/>
          </a:xfrm>
        </p:spPr>
        <p:txBody>
          <a:bodyPr/>
          <a:lstStyle/>
          <a:p>
            <a:pPr marL="0" lvl="1" algn="l" eaLnBrk="1" hangingPunct="1">
              <a:lnSpc>
                <a:spcPct val="80000"/>
              </a:lnSpc>
            </a:pPr>
            <a:endParaRPr lang="en-GB" sz="2000" dirty="0" smtClean="0">
              <a:latin typeface="Garamond" pitchFamily="18" charset="0"/>
            </a:endParaRPr>
          </a:p>
          <a:p>
            <a:pPr marL="0" lvl="1" algn="l" eaLnBrk="1" hangingPunct="1">
              <a:lnSpc>
                <a:spcPct val="80000"/>
              </a:lnSpc>
            </a:pPr>
            <a:r>
              <a:rPr lang="en-GB" sz="2000" dirty="0" smtClean="0">
                <a:latin typeface="Garamond" pitchFamily="18" charset="0"/>
              </a:rPr>
              <a:t>How do the social styles of narrative work to generate or support social change? They make narrative associations that call up social connections (revisable linkages)</a:t>
            </a:r>
          </a:p>
          <a:p>
            <a:pPr marL="0" lvl="1" algn="l" eaLnBrk="1" hangingPunct="1">
              <a:lnSpc>
                <a:spcPct val="80000"/>
              </a:lnSpc>
            </a:pPr>
            <a:endParaRPr lang="en-GB" sz="2000" dirty="0" smtClean="0">
              <a:latin typeface="Garamond" pitchFamily="18" charset="0"/>
            </a:endParaRPr>
          </a:p>
          <a:p>
            <a:pPr marL="0" lvl="1" algn="l" eaLnBrk="1" hangingPunct="1">
              <a:lnSpc>
                <a:spcPct val="80000"/>
              </a:lnSpc>
            </a:pPr>
            <a:r>
              <a:rPr lang="en-GB" sz="2000" dirty="0" smtClean="0">
                <a:latin typeface="Garamond" pitchFamily="18" charset="0"/>
              </a:rPr>
              <a:t>What has connection to do with social change? Iris Marion Young relates responsibility and justice to the processes that connect us with others: ‘some structural social processes connect people across the world without regard to political boundaries’ (2006: 101). </a:t>
            </a:r>
          </a:p>
          <a:p>
            <a:pPr marL="0" lvl="1" algn="l" eaLnBrk="1" hangingPunct="1">
              <a:lnSpc>
                <a:spcPct val="80000"/>
              </a:lnSpc>
            </a:pPr>
            <a:endParaRPr lang="en-GB" sz="2000" dirty="0" smtClean="0">
              <a:latin typeface="Garamond" pitchFamily="18" charset="0"/>
            </a:endParaRPr>
          </a:p>
          <a:p>
            <a:pPr marL="0" lvl="1" algn="l" eaLnBrk="1" hangingPunct="1">
              <a:lnSpc>
                <a:spcPct val="80000"/>
              </a:lnSpc>
            </a:pPr>
            <a:r>
              <a:rPr lang="en-GB" sz="2000" dirty="0" smtClean="0">
                <a:latin typeface="Garamond" pitchFamily="18" charset="0"/>
              </a:rPr>
              <a:t>Young characterises such social connection processes by five factors: Non-blaming; reference to contextual conditions; orientation towards the future rather than the past, and a collective framing of explanations of the past and of present and future action</a:t>
            </a:r>
            <a:r>
              <a:rPr lang="en-US" sz="2000" dirty="0" smtClean="0">
                <a:latin typeface="Garamond" pitchFamily="18" charset="0"/>
              </a:rPr>
              <a:t> </a:t>
            </a:r>
          </a:p>
          <a:p>
            <a:pPr marL="0" lvl="1" algn="l" eaLnBrk="1" hangingPunct="1">
              <a:lnSpc>
                <a:spcPct val="80000"/>
              </a:lnSpc>
            </a:pPr>
            <a:endParaRPr lang="en-US" sz="2000" dirty="0" smtClean="0">
              <a:latin typeface="Garamond" pitchFamily="18" charset="0"/>
            </a:endParaRPr>
          </a:p>
          <a:p>
            <a:pPr marL="0" lvl="1" algn="l" eaLnBrk="1" hangingPunct="1">
              <a:lnSpc>
                <a:spcPct val="80000"/>
              </a:lnSpc>
            </a:pPr>
            <a:r>
              <a:rPr lang="en-US" sz="2000" dirty="0" smtClean="0">
                <a:latin typeface="Garamond" pitchFamily="18" charset="0"/>
              </a:rPr>
              <a:t>How can narrative styles potentiate such connection processes? </a:t>
            </a:r>
          </a:p>
          <a:p>
            <a:pPr marL="0" lvl="1" algn="l" eaLnBrk="1" hangingPunct="1">
              <a:lnSpc>
                <a:spcPct val="80000"/>
              </a:lnSpc>
            </a:pPr>
            <a:endParaRPr lang="en-US" sz="2000" dirty="0" smtClean="0">
              <a:latin typeface="Garamond" pitchFamily="18" charset="0"/>
            </a:endParaRPr>
          </a:p>
          <a:p>
            <a:pPr marL="0" lvl="1" algn="l" eaLnBrk="1" hangingPunct="1">
              <a:lnSpc>
                <a:spcPct val="80000"/>
              </a:lnSpc>
            </a:pPr>
            <a:r>
              <a:rPr lang="en-GB" sz="2000" dirty="0" smtClean="0">
                <a:latin typeface="Garamond" pitchFamily="18" charset="0"/>
              </a:rPr>
              <a:t>What are the social styles that enable narratives to catalyse connection? </a:t>
            </a:r>
            <a:br>
              <a:rPr lang="en-GB" sz="2000" dirty="0" smtClean="0">
                <a:latin typeface="Garamond" pitchFamily="18" charset="0"/>
              </a:rPr>
            </a:br>
            <a:r>
              <a:rPr lang="en-GB" sz="2000" dirty="0" smtClean="0">
                <a:latin typeface="Garamond" pitchFamily="18" charset="0"/>
              </a:rPr>
              <a:t/>
            </a:r>
            <a:br>
              <a:rPr lang="en-GB" sz="2000" dirty="0" smtClean="0">
                <a:latin typeface="Garamond" pitchFamily="18" charset="0"/>
              </a:rPr>
            </a:br>
            <a:r>
              <a:rPr lang="en-GB" sz="2000" dirty="0" err="1" smtClean="0">
                <a:latin typeface="Garamond" pitchFamily="18" charset="0"/>
              </a:rPr>
              <a:t>Similarisation</a:t>
            </a:r>
            <a:r>
              <a:rPr lang="en-GB" sz="2000" dirty="0" smtClean="0">
                <a:latin typeface="Garamond" pitchFamily="18" charset="0"/>
              </a:rPr>
              <a:t>, familiarisation, </a:t>
            </a:r>
            <a:r>
              <a:rPr lang="en-GB" sz="2000" dirty="0" err="1" smtClean="0">
                <a:latin typeface="Garamond" pitchFamily="18" charset="0"/>
              </a:rPr>
              <a:t>physicalisation</a:t>
            </a:r>
            <a:r>
              <a:rPr lang="en-GB" sz="2000" dirty="0" smtClean="0">
                <a:latin typeface="Garamond" pitchFamily="18" charset="0"/>
              </a:rPr>
              <a:t>, </a:t>
            </a:r>
            <a:r>
              <a:rPr lang="en-GB" sz="2000" dirty="0" err="1" smtClean="0">
                <a:latin typeface="Garamond" pitchFamily="18" charset="0"/>
              </a:rPr>
              <a:t>temporalisation</a:t>
            </a:r>
            <a:r>
              <a:rPr lang="en-GB" sz="2000" dirty="0" smtClean="0">
                <a:latin typeface="Garamond" pitchFamily="18" charset="0"/>
              </a:rPr>
              <a:t>, psychologism</a:t>
            </a:r>
          </a:p>
          <a:p>
            <a:pPr lvl="1" eaLnBrk="1" hangingPunct="1">
              <a:lnSpc>
                <a:spcPct val="80000"/>
              </a:lnSpc>
            </a:pPr>
            <a:endParaRPr lang="en-GB" sz="1600" dirty="0" smtClean="0">
              <a:latin typeface="Garamond" pitchFamily="18" charset="0"/>
            </a:endParaRPr>
          </a:p>
          <a:p>
            <a:pPr marL="742950" lvl="1" indent="-285750" eaLnBrk="1" hangingPunct="1">
              <a:lnSpc>
                <a:spcPct val="80000"/>
              </a:lnSpc>
            </a:pPr>
            <a:endParaRPr lang="en-US" sz="1800" dirty="0" smtClean="0">
              <a:latin typeface="Garamond" pitchFamily="18" charset="0"/>
            </a:endParaRPr>
          </a:p>
          <a:p>
            <a:pPr marL="609600" indent="-609600" algn="l" eaLnBrk="1" hangingPunct="1">
              <a:lnSpc>
                <a:spcPct val="80000"/>
              </a:lnSpc>
            </a:pPr>
            <a:endParaRPr lang="en-GB" sz="2000" b="1"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p:txBody>
          <a:bodyPr/>
          <a:lstStyle/>
          <a:p>
            <a:pPr eaLnBrk="1" hangingPunct="1"/>
            <a:r>
              <a:rPr lang="en-US" sz="2800" b="1" smtClean="0">
                <a:latin typeface="Garamond" pitchFamily="18" charset="0"/>
              </a:rPr>
              <a:t>Troubles with stories and social change</a:t>
            </a:r>
          </a:p>
        </p:txBody>
      </p:sp>
      <p:sp>
        <p:nvSpPr>
          <p:cNvPr id="27656" name="Rectangle 8"/>
          <p:cNvSpPr>
            <a:spLocks noChangeArrowheads="1"/>
          </p:cNvSpPr>
          <p:nvPr/>
        </p:nvSpPr>
        <p:spPr bwMode="auto">
          <a:xfrm>
            <a:off x="430213" y="1446213"/>
            <a:ext cx="8713787" cy="4473575"/>
          </a:xfrm>
          <a:prstGeom prst="rect">
            <a:avLst/>
          </a:prstGeom>
          <a:noFill/>
          <a:ln w="9525">
            <a:noFill/>
            <a:miter lim="800000"/>
            <a:headEnd/>
            <a:tailEnd/>
          </a:ln>
          <a:effectLst/>
        </p:spPr>
        <p:txBody>
          <a:bodyPr anchor="ctr">
            <a:spAutoFit/>
          </a:bodyPr>
          <a:lstStyle/>
          <a:p>
            <a:pPr>
              <a:buFontTx/>
              <a:buChar char="•"/>
            </a:pPr>
            <a:r>
              <a:rPr lang="en-GB" dirty="0">
                <a:latin typeface="Garamond" pitchFamily="18" charset="0"/>
              </a:rPr>
              <a:t>Narratives' power can function, like other kinds of power, in different directions, </a:t>
            </a:r>
            <a:r>
              <a:rPr lang="en-GB" dirty="0">
                <a:latin typeface="Times New Roman"/>
              </a:rPr>
              <a:t>“</a:t>
            </a:r>
            <a:r>
              <a:rPr lang="en-GB" dirty="0">
                <a:latin typeface="Garamond" pitchFamily="18" charset="0"/>
              </a:rPr>
              <a:t>for</a:t>
            </a:r>
            <a:r>
              <a:rPr lang="en-GB" dirty="0">
                <a:latin typeface="Times New Roman"/>
              </a:rPr>
              <a:t>”</a:t>
            </a:r>
            <a:r>
              <a:rPr lang="en-GB" dirty="0">
                <a:latin typeface="Garamond" pitchFamily="18" charset="0"/>
              </a:rPr>
              <a:t> as well as </a:t>
            </a:r>
            <a:r>
              <a:rPr lang="en-GB" dirty="0">
                <a:latin typeface="Times New Roman"/>
              </a:rPr>
              <a:t>“</a:t>
            </a:r>
            <a:r>
              <a:rPr lang="en-GB" dirty="0">
                <a:latin typeface="Garamond" pitchFamily="18" charset="0"/>
              </a:rPr>
              <a:t>against</a:t>
            </a:r>
            <a:r>
              <a:rPr lang="en-GB" dirty="0">
                <a:latin typeface="Times New Roman"/>
              </a:rPr>
              <a:t>”</a:t>
            </a:r>
            <a:r>
              <a:rPr lang="en-GB" dirty="0">
                <a:latin typeface="Garamond" pitchFamily="18" charset="0"/>
              </a:rPr>
              <a:t> social division (Foucault 1980), conservatively or regressively.</a:t>
            </a:r>
          </a:p>
          <a:p>
            <a:pPr>
              <a:buFontTx/>
              <a:buChar char="•"/>
            </a:pPr>
            <a:r>
              <a:rPr lang="en-GB" dirty="0">
                <a:latin typeface="Garamond" pitchFamily="18" charset="0"/>
              </a:rPr>
              <a:t>Narratives do not always relate strongly to the material world. Frequently, narratives operate outside social functionality; it may not be possible to say what they 'mean', let alone what they 'do' or whether they produce change. Such difficulties often appear empirically, in the incoherent, incomplete, sometimes ineffectual or regressive character of narratives analysed by social researchers (</a:t>
            </a:r>
            <a:r>
              <a:rPr lang="en-GB" dirty="0" err="1">
                <a:latin typeface="Garamond" pitchFamily="18" charset="0"/>
              </a:rPr>
              <a:t>Hyd</a:t>
            </a:r>
            <a:r>
              <a:rPr lang="en-GB" dirty="0" err="1">
                <a:latin typeface="Times New Roman"/>
              </a:rPr>
              <a:t>é</a:t>
            </a:r>
            <a:r>
              <a:rPr lang="en-GB" dirty="0" err="1">
                <a:latin typeface="Garamond" pitchFamily="18" charset="0"/>
              </a:rPr>
              <a:t>n</a:t>
            </a:r>
            <a:r>
              <a:rPr lang="en-GB" dirty="0">
                <a:latin typeface="Garamond" pitchFamily="18" charset="0"/>
              </a:rPr>
              <a:t> and </a:t>
            </a:r>
            <a:r>
              <a:rPr lang="en-GB" dirty="0" err="1">
                <a:latin typeface="Garamond" pitchFamily="18" charset="0"/>
              </a:rPr>
              <a:t>Brockmeier</a:t>
            </a:r>
            <a:r>
              <a:rPr lang="en-GB" dirty="0">
                <a:latin typeface="Garamond" pitchFamily="18" charset="0"/>
              </a:rPr>
              <a:t> 2008; </a:t>
            </a:r>
            <a:r>
              <a:rPr lang="en-GB" dirty="0" err="1">
                <a:latin typeface="Garamond" pitchFamily="18" charset="0"/>
              </a:rPr>
              <a:t>Hyv</a:t>
            </a:r>
            <a:r>
              <a:rPr lang="en-GB" dirty="0" err="1">
                <a:latin typeface="Times New Roman"/>
              </a:rPr>
              <a:t>ä</a:t>
            </a:r>
            <a:r>
              <a:rPr lang="en-GB" dirty="0" err="1">
                <a:latin typeface="Garamond" pitchFamily="18" charset="0"/>
              </a:rPr>
              <a:t>rinen</a:t>
            </a:r>
            <a:r>
              <a:rPr lang="en-GB" dirty="0">
                <a:latin typeface="Garamond" pitchFamily="18" charset="0"/>
              </a:rPr>
              <a:t> et al. 2010; </a:t>
            </a:r>
            <a:r>
              <a:rPr lang="en-GB" dirty="0" err="1">
                <a:latin typeface="Garamond" pitchFamily="18" charset="0"/>
              </a:rPr>
              <a:t>Riessman</a:t>
            </a:r>
            <a:r>
              <a:rPr lang="en-GB" dirty="0">
                <a:latin typeface="Garamond" pitchFamily="18" charset="0"/>
              </a:rPr>
              <a:t> 2008). </a:t>
            </a:r>
          </a:p>
          <a:p>
            <a:pPr>
              <a:buFontTx/>
              <a:buChar char="•"/>
            </a:pPr>
            <a:r>
              <a:rPr lang="en-GB" dirty="0">
                <a:latin typeface="Garamond" pitchFamily="18" charset="0"/>
              </a:rPr>
              <a:t>However, complexities in narratives' relationship to social change do not obviate the possibility that the relationship is an important one.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509</TotalTime>
  <Words>2330</Words>
  <Application>Microsoft Office PowerPoint</Application>
  <PresentationFormat>On-screen Show (4:3)</PresentationFormat>
  <Paragraphs>191</Paragraphs>
  <Slides>18</Slides>
  <Notes>12</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Default Design</vt:lpstr>
      <vt:lpstr>NCRM Research Methods Festival Oxford 2012 </vt:lpstr>
      <vt:lpstr>Narrative analysis</vt:lpstr>
      <vt:lpstr>Why is narrative research so popular?</vt:lpstr>
      <vt:lpstr>Problems of narrative research</vt:lpstr>
      <vt:lpstr>Narrative analysis</vt:lpstr>
      <vt:lpstr>Narrative analysis</vt:lpstr>
      <vt:lpstr>Slide 7</vt:lpstr>
      <vt:lpstr>Slide 8</vt:lpstr>
      <vt:lpstr>Slide 9</vt:lpstr>
      <vt:lpstr>Slide 10</vt:lpstr>
      <vt:lpstr>Slide 11</vt:lpstr>
      <vt:lpstr>Slide 12</vt:lpstr>
      <vt:lpstr>Narrative analysis</vt:lpstr>
      <vt:lpstr>Narrative analysis</vt:lpstr>
      <vt:lpstr>Narratives’ social style</vt:lpstr>
      <vt:lpstr>Narrative and its effects: social change</vt:lpstr>
      <vt:lpstr>Narrative and its effects: social change</vt:lpstr>
      <vt:lpstr>Troubles with stories and social change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Neil</dc:creator>
  <cp:lastModifiedBy>User</cp:lastModifiedBy>
  <cp:revision>35</cp:revision>
  <dcterms:created xsi:type="dcterms:W3CDTF">1601-01-01T00:00:00Z</dcterms:created>
  <dcterms:modified xsi:type="dcterms:W3CDTF">2012-06-29T06:03:41Z</dcterms:modified>
</cp:coreProperties>
</file>