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256" r:id="rId2"/>
    <p:sldId id="309" r:id="rId3"/>
    <p:sldId id="257" r:id="rId4"/>
    <p:sldId id="259" r:id="rId5"/>
    <p:sldId id="262" r:id="rId6"/>
    <p:sldId id="304" r:id="rId7"/>
    <p:sldId id="258" r:id="rId8"/>
    <p:sldId id="264" r:id="rId9"/>
    <p:sldId id="282" r:id="rId10"/>
    <p:sldId id="287" r:id="rId11"/>
    <p:sldId id="300" r:id="rId12"/>
    <p:sldId id="310" r:id="rId13"/>
    <p:sldId id="283" r:id="rId14"/>
    <p:sldId id="284" r:id="rId15"/>
    <p:sldId id="285" r:id="rId16"/>
    <p:sldId id="311" r:id="rId17"/>
    <p:sldId id="298"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0C1B"/>
    <a:srgbClr val="EE0000"/>
    <a:srgbClr val="01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4" autoAdjust="0"/>
    <p:restoredTop sz="81607" autoAdjust="0"/>
  </p:normalViewPr>
  <p:slideViewPr>
    <p:cSldViewPr snapToGrid="0" snapToObjects="1">
      <p:cViewPr>
        <p:scale>
          <a:sx n="80" d="100"/>
          <a:sy n="80" d="100"/>
        </p:scale>
        <p:origin x="-1522"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004BDF-76D2-3242-A59F-396FA9F3A33E}" type="datetimeFigureOut">
              <a:rPr lang="en-US" smtClean="0"/>
              <a:pPr/>
              <a:t>6/25/2012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D8DC55-F6E9-DF45-93EF-0376F35E08BF}" type="slidenum">
              <a:rPr lang="en-US" smtClean="0"/>
              <a:pPr/>
              <a:t>‹#›</a:t>
            </a:fld>
            <a:endParaRPr lang="en-US"/>
          </a:p>
        </p:txBody>
      </p:sp>
    </p:spTree>
    <p:extLst>
      <p:ext uri="{BB962C8B-B14F-4D97-AF65-F5344CB8AC3E}">
        <p14:creationId xmlns:p14="http://schemas.microsoft.com/office/powerpoint/2010/main" val="36382570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marR="0" indent="-228600" algn="l" defTabSz="457200" rtl="0" eaLnBrk="1" fontAlgn="auto" latinLnBrk="0" hangingPunct="1">
              <a:lnSpc>
                <a:spcPct val="100000"/>
              </a:lnSpc>
              <a:spcBef>
                <a:spcPts val="0"/>
              </a:spcBef>
              <a:spcAft>
                <a:spcPts val="0"/>
              </a:spcAft>
              <a:buClrTx/>
              <a:buSzTx/>
              <a:buFontTx/>
              <a:buNone/>
              <a:tabLst/>
              <a:defRPr/>
            </a:pPr>
            <a:r>
              <a:rPr lang="en-US" dirty="0" smtClean="0"/>
              <a:t>STEADY STATE/ONE</a:t>
            </a:r>
            <a:r>
              <a:rPr lang="en-US" baseline="0" dirty="0" smtClean="0"/>
              <a:t> SHOT </a:t>
            </a:r>
            <a:r>
              <a:rPr lang="en-US" dirty="0" smtClean="0"/>
              <a:t>ANALYSIS OF ASPRATIONS FORMATION, WHICH IS A DYNAMIC PROCESS</a:t>
            </a:r>
          </a:p>
          <a:p>
            <a:pPr marL="228600" marR="0" indent="-228600" algn="l" defTabSz="457200" rtl="0" eaLnBrk="1" fontAlgn="auto" latinLnBrk="0" hangingPunct="1">
              <a:lnSpc>
                <a:spcPct val="100000"/>
              </a:lnSpc>
              <a:spcBef>
                <a:spcPts val="0"/>
              </a:spcBef>
              <a:spcAft>
                <a:spcPts val="0"/>
              </a:spcAft>
              <a:buClrTx/>
              <a:buSzTx/>
              <a:buFontTx/>
              <a:buAutoNum type="alphaUcParenBoth"/>
              <a:tabLst/>
              <a:defRPr/>
            </a:pPr>
            <a:r>
              <a:rPr lang="en-US" dirty="0" smtClean="0"/>
              <a:t>OLYMPIC SILVER MEDALISTS</a:t>
            </a:r>
            <a:r>
              <a:rPr lang="en-US" baseline="0" dirty="0" smtClean="0"/>
              <a:t> LESS HAPPY THAN BRONZE MEDALISTS: </a:t>
            </a:r>
            <a:r>
              <a:rPr lang="en-US" baseline="0" dirty="0" err="1" smtClean="0"/>
              <a:t>Medvec-Madey-Gilovich</a:t>
            </a:r>
            <a:r>
              <a:rPr lang="en-US" baseline="0" dirty="0" smtClean="0"/>
              <a:t> (1995) – Journal of Personality &amp; Social Psychology</a:t>
            </a:r>
          </a:p>
          <a:p>
            <a:pPr marL="228600" marR="0" indent="-228600" algn="l" defTabSz="457200" rtl="0" eaLnBrk="1" fontAlgn="auto" latinLnBrk="0" hangingPunct="1">
              <a:lnSpc>
                <a:spcPct val="100000"/>
              </a:lnSpc>
              <a:spcBef>
                <a:spcPts val="0"/>
              </a:spcBef>
              <a:spcAft>
                <a:spcPts val="0"/>
              </a:spcAft>
              <a:buClrTx/>
              <a:buSzTx/>
              <a:buFontTx/>
              <a:buAutoNum type="alphaUcParenBoth"/>
              <a:tabLst/>
              <a:defRPr/>
            </a:pPr>
            <a:r>
              <a:rPr lang="en-US" baseline="0" dirty="0" smtClean="0"/>
              <a:t>Aspiration affects effort (if I aspire higher, I’ve got to choose higher effort – but Effort affects Aspiration too: better outcomes of higher effort shift up a person’s Aspiration too…</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a:t>
            </a:r>
            <a:r>
              <a:rPr lang="en-US" dirty="0" smtClean="0"/>
              <a:t> </a:t>
            </a:r>
          </a:p>
          <a:p>
            <a:endParaRPr lang="en-US" dirty="0"/>
          </a:p>
        </p:txBody>
      </p:sp>
      <p:sp>
        <p:nvSpPr>
          <p:cNvPr id="4" name="Slide Number Placeholder 3"/>
          <p:cNvSpPr>
            <a:spLocks noGrp="1"/>
          </p:cNvSpPr>
          <p:nvPr>
            <p:ph type="sldNum" sz="quarter" idx="10"/>
          </p:nvPr>
        </p:nvSpPr>
        <p:spPr/>
        <p:txBody>
          <a:bodyPr/>
          <a:lstStyle/>
          <a:p>
            <a:fld id="{B5D8DC55-F6E9-DF45-93EF-0376F35E08BF}"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baseline="0" dirty="0" smtClean="0"/>
              <a:t>EXAMPLES: </a:t>
            </a:r>
          </a:p>
          <a:p>
            <a:pPr marL="228600" indent="-228600">
              <a:buAutoNum type="arabicParenBoth"/>
            </a:pPr>
            <a:r>
              <a:rPr lang="en-US" baseline="0" dirty="0" smtClean="0"/>
              <a:t>Version 1:  When you get to graduate school, the goal is to get a job (and we rationally choose our effort accordingly) – but then, if we get there, we want to make tenure, but if we get good publications, then we want better ones – and then if we do get better publications, then we want to move to a better school...and if we get there, then we want to get better recognition within the profession…But as graduate students, we certainly don’t anticipate how our preferences/aspirations will evolve over the course of our career…and our effort choices are typically only geared towards the immediate goal of getting a job</a:t>
            </a:r>
          </a:p>
          <a:p>
            <a:pPr marL="228600" indent="-228600">
              <a:buAutoNum type="arabicParenBoth"/>
            </a:pPr>
            <a:r>
              <a:rPr lang="en-US" baseline="0" dirty="0" smtClean="0"/>
              <a:t>Version 2:  All of us – rich or poor -- has such a ladder of aspirations that we climb over our lifetime – but in making our effort choices, we never see more than one step at a time – which makes our effort choices (and hence our lifetime achievement) somewhat sub-optimal.  </a:t>
            </a:r>
          </a:p>
          <a:p>
            <a:pPr marL="228600" indent="-228600">
              <a:buAutoNum type="arabicParenBoth"/>
            </a:pPr>
            <a:r>
              <a:rPr lang="en-US" baseline="0" dirty="0" smtClean="0"/>
              <a:t> </a:t>
            </a:r>
            <a:r>
              <a:rPr lang="en-US" baseline="0" dirty="0" err="1" smtClean="0"/>
              <a:t>Beyonce</a:t>
            </a:r>
            <a:r>
              <a:rPr lang="en-US" baseline="0" dirty="0" smtClean="0"/>
              <a:t> quote:  I never thought I would be so ambitious at 30…</a:t>
            </a:r>
          </a:p>
          <a:p>
            <a:pPr marL="228600" marR="0" indent="-228600" algn="l" defTabSz="457200" rtl="0" eaLnBrk="1" fontAlgn="auto" latinLnBrk="0" hangingPunct="1">
              <a:lnSpc>
                <a:spcPct val="100000"/>
              </a:lnSpc>
              <a:spcBef>
                <a:spcPts val="0"/>
              </a:spcBef>
              <a:spcAft>
                <a:spcPts val="0"/>
              </a:spcAft>
              <a:buClrTx/>
              <a:buSzTx/>
              <a:buFontTx/>
              <a:buAutoNum type="arabicParenBoth"/>
              <a:tabLst/>
              <a:defRPr/>
            </a:pPr>
            <a:r>
              <a:rPr lang="en-US" dirty="0" smtClean="0"/>
              <a:t>Version 3:  When we see a very successful person, we tend to assume</a:t>
            </a:r>
            <a:r>
              <a:rPr lang="en-US" baseline="0" dirty="0" smtClean="0"/>
              <a:t> t</a:t>
            </a:r>
            <a:r>
              <a:rPr lang="en-US" dirty="0" smtClean="0"/>
              <a:t>hat (</a:t>
            </a:r>
            <a:r>
              <a:rPr lang="en-US" dirty="0" err="1" smtClean="0"/>
              <a:t>s)he</a:t>
            </a:r>
            <a:r>
              <a:rPr lang="en-US" baseline="0" dirty="0" smtClean="0"/>
              <a:t> must be extraordinary (i.e. very high theta_0 – or superhuman effort) …rather than visualize how that person’s success is the outcome of a process of **gradual evolution of their aspirations** and effort.  Given this, most people (wrongly) infer that their success is not within our reach – unless we think our initial endowment (theta_0) is extraordinary.</a:t>
            </a:r>
          </a:p>
          <a:p>
            <a:pPr marL="228600" marR="0" indent="-228600" algn="l" defTabSz="457200" rtl="0" eaLnBrk="1" fontAlgn="auto" latinLnBrk="0" hangingPunct="1">
              <a:lnSpc>
                <a:spcPct val="100000"/>
              </a:lnSpc>
              <a:spcBef>
                <a:spcPts val="0"/>
              </a:spcBef>
              <a:spcAft>
                <a:spcPts val="0"/>
              </a:spcAft>
              <a:buClrTx/>
              <a:buSzTx/>
              <a:buFontTx/>
              <a:buAutoNum type="arabicParenBoth"/>
              <a:tabLst/>
              <a:defRPr/>
            </a:pPr>
            <a:r>
              <a:rPr lang="en-US" baseline="0" dirty="0" smtClean="0"/>
              <a:t>Now why must this bias in setting life aspirations affect the poor more than the rich? </a:t>
            </a:r>
          </a:p>
          <a:p>
            <a:pPr marL="228600" marR="0" indent="-22860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B5D8DC55-F6E9-DF45-93EF-0376F35E08BF}"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5D8DC55-F6E9-DF45-93EF-0376F35E08BF}" type="slidenum">
              <a:rPr lang="en-US" smtClean="0"/>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t>Given the social stigma attached to the sex trade, particularly in India, many workers in this profession suffer from a loss of hope and a sense of defeat. The program aims to reintroduce sex workers to the view that they are entitled to have hopes and aspirations (just like any other person from mainstream society), teach them how to work towards realizing these aspirations and develop a positive, pro-active outlook towards their future. It is also interesting to note that some of the trainers of this program would be former sex workers, who have now successfully re-invented their career and lives, and hence can serve as role models for the participants to make the program more effective.</a:t>
            </a:r>
          </a:p>
          <a:p>
            <a:endParaRPr lang="en-GB" dirty="0"/>
          </a:p>
        </p:txBody>
      </p:sp>
      <p:sp>
        <p:nvSpPr>
          <p:cNvPr id="4" name="Slide Number Placeholder 3"/>
          <p:cNvSpPr>
            <a:spLocks noGrp="1"/>
          </p:cNvSpPr>
          <p:nvPr>
            <p:ph type="sldNum" sz="quarter" idx="10"/>
          </p:nvPr>
        </p:nvSpPr>
        <p:spPr/>
        <p:txBody>
          <a:bodyPr/>
          <a:lstStyle/>
          <a:p>
            <a:fld id="{B5D8DC55-F6E9-DF45-93EF-0376F35E08BF}" type="slidenum">
              <a:rPr lang="en-US" smtClean="0"/>
              <a:pPr/>
              <a:t>13</a:t>
            </a:fld>
            <a:endParaRPr lang="en-US"/>
          </a:p>
        </p:txBody>
      </p:sp>
    </p:spTree>
    <p:extLst>
      <p:ext uri="{BB962C8B-B14F-4D97-AF65-F5344CB8AC3E}">
        <p14:creationId xmlns:p14="http://schemas.microsoft.com/office/powerpoint/2010/main" val="4154778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DEVELOPMENT PROJECTS</a:t>
            </a:r>
            <a:r>
              <a:rPr lang="en-US" baseline="0" dirty="0" smtClean="0"/>
              <a:t> OBSERVED:  Hirschman expresses an idea which is the opposite of Hyperbolic Discounting, in some sense</a:t>
            </a:r>
            <a:r>
              <a:rPr lang="en-US" baseline="0" smtClean="0"/>
              <a:t>…</a:t>
            </a:r>
          </a:p>
          <a:p>
            <a:endParaRPr lang="en-US" dirty="0"/>
          </a:p>
        </p:txBody>
      </p:sp>
      <p:sp>
        <p:nvSpPr>
          <p:cNvPr id="4" name="Slide Number Placeholder 3"/>
          <p:cNvSpPr>
            <a:spLocks noGrp="1"/>
          </p:cNvSpPr>
          <p:nvPr>
            <p:ph type="sldNum" sz="quarter" idx="10"/>
          </p:nvPr>
        </p:nvSpPr>
        <p:spPr/>
        <p:txBody>
          <a:bodyPr/>
          <a:lstStyle/>
          <a:p>
            <a:fld id="{B5D8DC55-F6E9-DF45-93EF-0376F35E08BF}"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a:prstGeom prst="rect">
            <a:avLst/>
          </a:prstGeom>
        </p:spPr>
        <p:txBody>
          <a:bodyPr>
            <a:noAutofit/>
          </a:bodyPr>
          <a:lstStyle>
            <a:lvl1pPr algn="ctr">
              <a:defRPr sz="2000">
                <a:solidFill>
                  <a:srgbClr val="FFFFFF"/>
                </a:solidFill>
              </a:defRPr>
            </a:lvl1pPr>
          </a:lstStyle>
          <a:p>
            <a:fld id="{0A59E00F-60F0-B547-9570-F9B27E8BA12D}" type="datetimeFigureOut">
              <a:rPr lang="en-US" smtClean="0"/>
              <a:pPr/>
              <a:t>6/25/2012</a:t>
            </a:fld>
            <a:endParaRPr lang="en-US"/>
          </a:p>
        </p:txBody>
      </p:sp>
      <p:sp>
        <p:nvSpPr>
          <p:cNvPr id="17" name="Footer Placeholder 16"/>
          <p:cNvSpPr>
            <a:spLocks noGrp="1"/>
          </p:cNvSpPr>
          <p:nvPr>
            <p:ph type="ftr" sz="quarter" idx="11"/>
          </p:nvPr>
        </p:nvSpPr>
        <p:spPr>
          <a:xfrm>
            <a:off x="2085393" y="236538"/>
            <a:ext cx="5867400" cy="365125"/>
          </a:xfrm>
          <a:prstGeom prst="rect">
            <a:avLst/>
          </a:prstGeo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6E1BEF1C-2F26-3149-A9BB-E4EFEE6060D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a:xfrm>
            <a:off x="6096000" y="6248400"/>
            <a:ext cx="2667000" cy="365125"/>
          </a:xfrm>
          <a:prstGeom prst="rect">
            <a:avLst/>
          </a:prstGeom>
        </p:spPr>
        <p:txBody>
          <a:bodyPr/>
          <a:lstStyle/>
          <a:p>
            <a:fld id="{0A59E00F-60F0-B547-9570-F9B27E8BA12D}" type="datetimeFigureOut">
              <a:rPr lang="en-US" smtClean="0"/>
              <a:pPr/>
              <a:t>6/25/2012</a:t>
            </a:fld>
            <a:endParaRPr lang="en-US"/>
          </a:p>
        </p:txBody>
      </p:sp>
      <p:sp>
        <p:nvSpPr>
          <p:cNvPr id="5" name="Footer Placeholder 4"/>
          <p:cNvSpPr>
            <a:spLocks noGrp="1"/>
          </p:cNvSpPr>
          <p:nvPr>
            <p:ph type="ftr" sz="quarter" idx="11"/>
          </p:nvPr>
        </p:nvSpPr>
        <p:spPr>
          <a:xfrm>
            <a:off x="609600" y="6248206"/>
            <a:ext cx="5421083"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E1BEF1C-2F26-3149-A9BB-E4EFEE6060DF}"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a:xfrm>
            <a:off x="6096000" y="6248400"/>
            <a:ext cx="2667000" cy="365125"/>
          </a:xfrm>
          <a:prstGeom prst="rect">
            <a:avLst/>
          </a:prstGeom>
        </p:spPr>
        <p:txBody>
          <a:bodyPr/>
          <a:lstStyle/>
          <a:p>
            <a:fld id="{0A59E00F-60F0-B547-9570-F9B27E8BA12D}" type="datetimeFigureOut">
              <a:rPr lang="en-US" smtClean="0"/>
              <a:pPr/>
              <a:t>6/25/2012</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6E1BEF1C-2F26-3149-A9BB-E4EFEE6060DF}" type="slidenum">
              <a:rPr lang="en-US" smtClean="0"/>
              <a:pPr/>
              <a:t>‹#›</a:t>
            </a:fld>
            <a:endParaRPr lang="en-US"/>
          </a:p>
        </p:txBody>
      </p:sp>
      <p:sp>
        <p:nvSpPr>
          <p:cNvPr id="14" name="Footer Placeholder 13"/>
          <p:cNvSpPr>
            <a:spLocks noGrp="1"/>
          </p:cNvSpPr>
          <p:nvPr>
            <p:ph type="ftr" sz="quarter" idx="12"/>
          </p:nvPr>
        </p:nvSpPr>
        <p:spPr>
          <a:xfrm>
            <a:off x="609600" y="6248206"/>
            <a:ext cx="5421083" cy="365125"/>
          </a:xfrm>
          <a:prstGeom prst="rect">
            <a:avLst/>
          </a:prstGeo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a:xfrm>
            <a:off x="6096000" y="6248400"/>
            <a:ext cx="2667000" cy="365125"/>
          </a:xfrm>
          <a:prstGeom prst="rect">
            <a:avLst/>
          </a:prstGeom>
        </p:spPr>
        <p:txBody>
          <a:bodyPr rtlCol="0"/>
          <a:lstStyle/>
          <a:p>
            <a:fld id="{0A59E00F-60F0-B547-9570-F9B27E8BA12D}" type="datetimeFigureOut">
              <a:rPr lang="en-US" smtClean="0"/>
              <a:pPr/>
              <a:t>6/25/2012</a:t>
            </a:fld>
            <a:endParaRPr lang="en-US"/>
          </a:p>
        </p:txBody>
      </p:sp>
      <p:sp>
        <p:nvSpPr>
          <p:cNvPr id="10" name="Slide Number Placeholder 9"/>
          <p:cNvSpPr>
            <a:spLocks noGrp="1"/>
          </p:cNvSpPr>
          <p:nvPr>
            <p:ph type="sldNum" sz="quarter" idx="16"/>
          </p:nvPr>
        </p:nvSpPr>
        <p:spPr/>
        <p:txBody>
          <a:bodyPr rtlCol="0"/>
          <a:lstStyle/>
          <a:p>
            <a:fld id="{6E1BEF1C-2F26-3149-A9BB-E4EFEE6060DF}" type="slidenum">
              <a:rPr lang="en-US" smtClean="0"/>
              <a:pPr/>
              <a:t>‹#›</a:t>
            </a:fld>
            <a:endParaRPr lang="en-US"/>
          </a:p>
        </p:txBody>
      </p:sp>
      <p:sp>
        <p:nvSpPr>
          <p:cNvPr id="12" name="Footer Placeholder 11"/>
          <p:cNvSpPr>
            <a:spLocks noGrp="1"/>
          </p:cNvSpPr>
          <p:nvPr>
            <p:ph type="ftr" sz="quarter" idx="17"/>
          </p:nvPr>
        </p:nvSpPr>
        <p:spPr>
          <a:xfrm>
            <a:off x="609600" y="6248206"/>
            <a:ext cx="5421083" cy="365125"/>
          </a:xfrm>
          <a:prstGeom prst="rect">
            <a:avLst/>
          </a:prstGeom>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a:xfrm>
            <a:off x="6096000" y="6248400"/>
            <a:ext cx="2667000" cy="365125"/>
          </a:xfrm>
          <a:prstGeom prst="rect">
            <a:avLst/>
          </a:prstGeom>
        </p:spPr>
        <p:txBody>
          <a:bodyPr rtlCol="0"/>
          <a:lstStyle/>
          <a:p>
            <a:fld id="{0A59E00F-60F0-B547-9570-F9B27E8BA12D}" type="datetimeFigureOut">
              <a:rPr lang="en-US" smtClean="0"/>
              <a:pPr/>
              <a:t>6/25/2012</a:t>
            </a:fld>
            <a:endParaRPr lang="en-US"/>
          </a:p>
        </p:txBody>
      </p:sp>
      <p:sp>
        <p:nvSpPr>
          <p:cNvPr id="12" name="Slide Number Placeholder 11"/>
          <p:cNvSpPr>
            <a:spLocks noGrp="1"/>
          </p:cNvSpPr>
          <p:nvPr>
            <p:ph type="sldNum" sz="quarter" idx="16"/>
          </p:nvPr>
        </p:nvSpPr>
        <p:spPr/>
        <p:txBody>
          <a:bodyPr rtlCol="0"/>
          <a:lstStyle/>
          <a:p>
            <a:fld id="{6E1BEF1C-2F26-3149-A9BB-E4EFEE6060DF}" type="slidenum">
              <a:rPr lang="en-US" smtClean="0"/>
              <a:pPr/>
              <a:t>‹#›</a:t>
            </a:fld>
            <a:endParaRPr lang="en-US"/>
          </a:p>
        </p:txBody>
      </p:sp>
      <p:sp>
        <p:nvSpPr>
          <p:cNvPr id="14" name="Footer Placeholder 13"/>
          <p:cNvSpPr>
            <a:spLocks noGrp="1"/>
          </p:cNvSpPr>
          <p:nvPr>
            <p:ph type="ftr" sz="quarter" idx="17"/>
          </p:nvPr>
        </p:nvSpPr>
        <p:spPr>
          <a:xfrm>
            <a:off x="609600" y="6248206"/>
            <a:ext cx="5421083" cy="365125"/>
          </a:xfrm>
          <a:prstGeom prst="rect">
            <a:avLst/>
          </a:prstGeom>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096000" y="6248400"/>
            <a:ext cx="2667000" cy="365125"/>
          </a:xfrm>
          <a:prstGeom prst="rect">
            <a:avLst/>
          </a:prstGeom>
        </p:spPr>
        <p:txBody>
          <a:bodyPr/>
          <a:lstStyle/>
          <a:p>
            <a:fld id="{0A59E00F-60F0-B547-9570-F9B27E8BA12D}" type="datetimeFigureOut">
              <a:rPr lang="en-US" smtClean="0"/>
              <a:pPr/>
              <a:t>6/25/2012</a:t>
            </a:fld>
            <a:endParaRPr lang="en-US"/>
          </a:p>
        </p:txBody>
      </p:sp>
      <p:sp>
        <p:nvSpPr>
          <p:cNvPr id="4" name="Footer Placeholder 3"/>
          <p:cNvSpPr>
            <a:spLocks noGrp="1"/>
          </p:cNvSpPr>
          <p:nvPr>
            <p:ph type="ftr" sz="quarter" idx="11"/>
          </p:nvPr>
        </p:nvSpPr>
        <p:spPr>
          <a:xfrm>
            <a:off x="609600" y="6248206"/>
            <a:ext cx="5421083"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6E1BEF1C-2F26-3149-A9BB-E4EFEE6060D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0A59E00F-60F0-B547-9570-F9B27E8BA12D}" type="datetimeFigureOut">
              <a:rPr lang="en-US" smtClean="0"/>
              <a:pPr/>
              <a:t>6/25/2012</a:t>
            </a:fld>
            <a:endParaRPr lang="en-US"/>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6E1BEF1C-2F26-3149-A9BB-E4EFEE6060D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6096000" y="6248400"/>
            <a:ext cx="2667000" cy="365125"/>
          </a:xfrm>
          <a:prstGeom prst="rect">
            <a:avLst/>
          </a:prstGeom>
        </p:spPr>
        <p:txBody>
          <a:bodyPr/>
          <a:lstStyle/>
          <a:p>
            <a:fld id="{0A59E00F-60F0-B547-9570-F9B27E8BA12D}" type="datetimeFigureOut">
              <a:rPr lang="en-US" smtClean="0"/>
              <a:pPr/>
              <a:t>6/25/2012</a:t>
            </a:fld>
            <a:endParaRPr lang="en-US"/>
          </a:p>
        </p:txBody>
      </p:sp>
      <p:sp>
        <p:nvSpPr>
          <p:cNvPr id="6" name="Footer Placeholder 5"/>
          <p:cNvSpPr>
            <a:spLocks noGrp="1"/>
          </p:cNvSpPr>
          <p:nvPr>
            <p:ph type="ftr" sz="quarter" idx="11"/>
          </p:nvPr>
        </p:nvSpPr>
        <p:spPr>
          <a:xfrm>
            <a:off x="609600" y="6248206"/>
            <a:ext cx="5421083"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6E1BEF1C-2F26-3149-A9BB-E4EFEE6060DF}"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a:prstGeom prst="rect">
            <a:avLst/>
          </a:prstGeom>
        </p:spPr>
        <p:txBody>
          <a:bodyPr rtlCol="0"/>
          <a:lstStyle/>
          <a:p>
            <a:fld id="{0A59E00F-60F0-B547-9570-F9B27E8BA12D}" type="datetimeFigureOut">
              <a:rPr lang="en-US" smtClean="0"/>
              <a:pPr/>
              <a:t>6/25/2012</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6E1BEF1C-2F26-3149-A9BB-E4EFEE6060DF}"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a:prstGeom prst="rect">
            <a:avLst/>
          </a:prstGeo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096000" y="6248400"/>
            <a:ext cx="2667000" cy="365125"/>
          </a:xfrm>
          <a:prstGeom prst="rect">
            <a:avLst/>
          </a:prstGeom>
        </p:spPr>
        <p:txBody>
          <a:bodyPr/>
          <a:lstStyle/>
          <a:p>
            <a:fld id="{0A59E00F-60F0-B547-9570-F9B27E8BA12D}" type="datetimeFigureOut">
              <a:rPr lang="en-US" smtClean="0"/>
              <a:pPr/>
              <a:t>6/25/2012</a:t>
            </a:fld>
            <a:endParaRPr lang="en-US"/>
          </a:p>
        </p:txBody>
      </p:sp>
      <p:sp>
        <p:nvSpPr>
          <p:cNvPr id="5" name="Footer Placeholder 4"/>
          <p:cNvSpPr>
            <a:spLocks noGrp="1"/>
          </p:cNvSpPr>
          <p:nvPr>
            <p:ph type="ftr" sz="quarter" idx="11"/>
          </p:nvPr>
        </p:nvSpPr>
        <p:spPr>
          <a:xfrm>
            <a:off x="609600" y="6248206"/>
            <a:ext cx="5421083"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E1BEF1C-2F26-3149-A9BB-E4EFEE6060D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a:prstGeom prst="rect">
            <a:avLst/>
          </a:prstGeom>
        </p:spPr>
        <p:txBody>
          <a:bodyPr/>
          <a:lstStyle/>
          <a:p>
            <a:fld id="{0A59E00F-60F0-B547-9570-F9B27E8BA12D}" type="datetimeFigureOut">
              <a:rPr lang="en-US" smtClean="0"/>
              <a:pPr/>
              <a:t>6/25/2012</a:t>
            </a:fld>
            <a:endParaRPr lang="en-US"/>
          </a:p>
        </p:txBody>
      </p:sp>
      <p:sp>
        <p:nvSpPr>
          <p:cNvPr id="5" name="Footer Placeholder 4"/>
          <p:cNvSpPr>
            <a:spLocks noGrp="1"/>
          </p:cNvSpPr>
          <p:nvPr>
            <p:ph type="ftr" sz="quarter" idx="11"/>
          </p:nvPr>
        </p:nvSpPr>
        <p:spPr>
          <a:xfrm>
            <a:off x="457201" y="6248207"/>
            <a:ext cx="5573483" cy="365125"/>
          </a:xfrm>
          <a:prstGeom prst="rect">
            <a:avLst/>
          </a:prstGeo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6E1BEF1C-2F26-3149-A9BB-E4EFEE6060D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282207" y="228600"/>
            <a:ext cx="8480793" cy="990600"/>
          </a:xfrm>
          <a:prstGeom prst="rect">
            <a:avLst/>
          </a:prstGeom>
        </p:spPr>
        <p:txBody>
          <a:bodyPr vert="horz" anchor="ctr">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282207" y="1722119"/>
            <a:ext cx="8480793" cy="4828505"/>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6E1BEF1C-2F26-3149-A9BB-E4EFEE6060D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3337" y="644236"/>
            <a:ext cx="6477000" cy="1444713"/>
          </a:xfrm>
        </p:spPr>
        <p:txBody>
          <a:bodyPr>
            <a:normAutofit/>
          </a:bodyPr>
          <a:lstStyle/>
          <a:p>
            <a:pPr algn="ctr"/>
            <a:r>
              <a:rPr lang="en-GB" b="1" dirty="0" smtClean="0"/>
              <a:t>Poverty and aspirations failure</a:t>
            </a:r>
            <a:endParaRPr lang="en-US" dirty="0"/>
          </a:p>
        </p:txBody>
      </p:sp>
      <p:sp>
        <p:nvSpPr>
          <p:cNvPr id="3" name="Subtitle 2"/>
          <p:cNvSpPr>
            <a:spLocks noGrp="1"/>
          </p:cNvSpPr>
          <p:nvPr>
            <p:ph type="subTitle" idx="1"/>
          </p:nvPr>
        </p:nvSpPr>
        <p:spPr/>
        <p:txBody>
          <a:bodyPr/>
          <a:lstStyle/>
          <a:p>
            <a:r>
              <a:rPr lang="en-US" dirty="0" smtClean="0"/>
              <a:t>ESRC</a:t>
            </a:r>
            <a:endParaRPr lang="en-US" dirty="0"/>
          </a:p>
        </p:txBody>
      </p:sp>
      <p:sp>
        <p:nvSpPr>
          <p:cNvPr id="4" name="TextBox 3"/>
          <p:cNvSpPr txBox="1"/>
          <p:nvPr/>
        </p:nvSpPr>
        <p:spPr>
          <a:xfrm>
            <a:off x="1891145" y="2421083"/>
            <a:ext cx="5320146" cy="646331"/>
          </a:xfrm>
          <a:prstGeom prst="rect">
            <a:avLst/>
          </a:prstGeom>
          <a:noFill/>
        </p:spPr>
        <p:txBody>
          <a:bodyPr wrap="square" rtlCol="0">
            <a:spAutoFit/>
          </a:bodyPr>
          <a:lstStyle/>
          <a:p>
            <a:pPr algn="ctr"/>
            <a:endParaRPr lang="en-US" dirty="0" smtClean="0"/>
          </a:p>
          <a:p>
            <a:endParaRPr lang="nl-NL"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Overview</a:t>
            </a:r>
            <a:endParaRPr lang="en-GB" dirty="0"/>
          </a:p>
        </p:txBody>
      </p:sp>
      <p:sp>
        <p:nvSpPr>
          <p:cNvPr id="3" name="Content Placeholder 2"/>
          <p:cNvSpPr>
            <a:spLocks noGrp="1"/>
          </p:cNvSpPr>
          <p:nvPr>
            <p:ph sz="quarter" idx="1"/>
          </p:nvPr>
        </p:nvSpPr>
        <p:spPr/>
        <p:txBody>
          <a:bodyPr/>
          <a:lstStyle/>
          <a:p>
            <a:pPr lvl="0"/>
            <a:r>
              <a:rPr lang="en-GB" b="1" dirty="0"/>
              <a:t>Poverty traps and adaptive preferences: beyond conventional accounts of deprivation and disadvantage. </a:t>
            </a:r>
            <a:endParaRPr lang="en-GB" dirty="0"/>
          </a:p>
          <a:p>
            <a:r>
              <a:rPr lang="en-GB" b="1" dirty="0">
                <a:solidFill>
                  <a:prstClr val="black"/>
                </a:solidFill>
              </a:rPr>
              <a:t>The design of pro-poor interventions</a:t>
            </a:r>
            <a:endParaRPr lang="en-GB" dirty="0"/>
          </a:p>
          <a:p>
            <a:pPr marL="0" indent="0">
              <a:buNone/>
            </a:pPr>
            <a:endParaRPr lang="en-GB" dirty="0"/>
          </a:p>
        </p:txBody>
      </p:sp>
    </p:spTree>
    <p:extLst>
      <p:ext uri="{BB962C8B-B14F-4D97-AF65-F5344CB8AC3E}">
        <p14:creationId xmlns:p14="http://schemas.microsoft.com/office/powerpoint/2010/main" val="518752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785" y="228600"/>
            <a:ext cx="8471263" cy="990600"/>
          </a:xfrm>
        </p:spPr>
        <p:txBody>
          <a:bodyPr>
            <a:normAutofit fontScale="90000"/>
          </a:bodyPr>
          <a:lstStyle/>
          <a:p>
            <a:r>
              <a:rPr lang="en-US" dirty="0" smtClean="0"/>
              <a:t>           </a:t>
            </a:r>
            <a:br>
              <a:rPr lang="en-US" dirty="0" smtClean="0"/>
            </a:br>
            <a:r>
              <a:rPr lang="en-US" dirty="0" smtClean="0"/>
              <a:t>			</a:t>
            </a:r>
            <a:r>
              <a:rPr lang="en-US" dirty="0" smtClean="0"/>
              <a:t>Poverty Traps: Two views  </a:t>
            </a:r>
            <a:r>
              <a:rPr lang="en-US" dirty="0" smtClean="0"/>
              <a:t/>
            </a:r>
            <a:br>
              <a:rPr lang="en-US" dirty="0" smtClean="0"/>
            </a:br>
            <a:endParaRPr lang="en-US" dirty="0"/>
          </a:p>
        </p:txBody>
      </p:sp>
      <p:sp>
        <p:nvSpPr>
          <p:cNvPr id="3" name="Content Placeholder 2"/>
          <p:cNvSpPr>
            <a:spLocks noGrp="1"/>
          </p:cNvSpPr>
          <p:nvPr>
            <p:ph sz="quarter" idx="1"/>
          </p:nvPr>
        </p:nvSpPr>
        <p:spPr>
          <a:xfrm>
            <a:off x="1" y="1600200"/>
            <a:ext cx="8766048" cy="4909088"/>
          </a:xfrm>
        </p:spPr>
        <p:txBody>
          <a:bodyPr>
            <a:normAutofit lnSpcReduction="10000"/>
          </a:bodyPr>
          <a:lstStyle/>
          <a:p>
            <a:r>
              <a:rPr lang="en-US" dirty="0" smtClean="0"/>
              <a:t>Persistent Poverty Due to </a:t>
            </a:r>
            <a:r>
              <a:rPr lang="en-US" u="sng" dirty="0" smtClean="0"/>
              <a:t>External</a:t>
            </a:r>
            <a:r>
              <a:rPr lang="en-US" dirty="0" smtClean="0"/>
              <a:t> Constraints </a:t>
            </a:r>
          </a:p>
          <a:p>
            <a:pPr lvl="1"/>
            <a:r>
              <a:rPr lang="en-US" dirty="0" smtClean="0"/>
              <a:t>Credit Market Imperfections, Poor Nutrition, Network effects</a:t>
            </a:r>
          </a:p>
          <a:p>
            <a:pPr lvl="1"/>
            <a:r>
              <a:rPr lang="en-US" dirty="0" smtClean="0"/>
              <a:t>Implicit Assumption:  Poor but Rational </a:t>
            </a:r>
          </a:p>
          <a:p>
            <a:pPr lvl="1">
              <a:buNone/>
            </a:pPr>
            <a:endParaRPr lang="en-US" dirty="0" smtClean="0"/>
          </a:p>
          <a:p>
            <a:r>
              <a:rPr lang="en-US" dirty="0" smtClean="0"/>
              <a:t>Persistent Poverty due to </a:t>
            </a:r>
            <a:r>
              <a:rPr lang="en-US" u="sng" dirty="0" smtClean="0"/>
              <a:t>Internal</a:t>
            </a:r>
            <a:r>
              <a:rPr lang="en-US" dirty="0" smtClean="0"/>
              <a:t> Constraints </a:t>
            </a:r>
          </a:p>
          <a:p>
            <a:pPr lvl="1"/>
            <a:r>
              <a:rPr lang="en-US" dirty="0" smtClean="0"/>
              <a:t>Implicit Assumption:  Irrational, hence poor?</a:t>
            </a:r>
          </a:p>
          <a:p>
            <a:pPr lvl="1"/>
            <a:r>
              <a:rPr lang="en-US" dirty="0" smtClean="0"/>
              <a:t>60 % of Americans think that the poor "are lazy or lack willpower" (World Values Survey, </a:t>
            </a:r>
            <a:r>
              <a:rPr lang="en-US" dirty="0" err="1" smtClean="0"/>
              <a:t>Alesina</a:t>
            </a:r>
            <a:r>
              <a:rPr lang="en-US" dirty="0" smtClean="0"/>
              <a:t> et al, 2001).</a:t>
            </a:r>
          </a:p>
          <a:p>
            <a:pPr lvl="1"/>
            <a:r>
              <a:rPr lang="en-US" dirty="0" smtClean="0"/>
              <a:t>Lack of Self-Control among the poor could lead to Poverty Trap (</a:t>
            </a:r>
            <a:r>
              <a:rPr lang="en-US" dirty="0" err="1" smtClean="0"/>
              <a:t>Banjeree-Mullainathan</a:t>
            </a:r>
            <a:r>
              <a:rPr lang="en-US" dirty="0" smtClean="0"/>
              <a:t>, 2010; </a:t>
            </a:r>
            <a:r>
              <a:rPr lang="en-US" dirty="0" err="1" smtClean="0"/>
              <a:t>Bernheim</a:t>
            </a:r>
            <a:r>
              <a:rPr lang="en-US" dirty="0" smtClean="0"/>
              <a:t>-Ray-</a:t>
            </a:r>
            <a:r>
              <a:rPr lang="en-US" dirty="0" err="1" smtClean="0"/>
              <a:t>Yelteki</a:t>
            </a:r>
            <a:r>
              <a:rPr lang="en-US" dirty="0" smtClean="0"/>
              <a:t>, 2011)</a:t>
            </a:r>
          </a:p>
          <a:p>
            <a:pPr>
              <a:buNone/>
            </a:pPr>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136" y="228600"/>
            <a:ext cx="8425912" cy="990600"/>
          </a:xfrm>
        </p:spPr>
        <p:txBody>
          <a:bodyPr>
            <a:normAutofit/>
          </a:bodyPr>
          <a:lstStyle/>
          <a:p>
            <a:pPr algn="ctr"/>
            <a:r>
              <a:rPr lang="en-US" dirty="0" smtClean="0"/>
              <a:t>Poverty &amp; Beliefs</a:t>
            </a:r>
            <a:endParaRPr lang="en-US" dirty="0"/>
          </a:p>
        </p:txBody>
      </p:sp>
      <p:sp>
        <p:nvSpPr>
          <p:cNvPr id="3" name="Content Placeholder 2"/>
          <p:cNvSpPr>
            <a:spLocks noGrp="1"/>
          </p:cNvSpPr>
          <p:nvPr>
            <p:ph sz="quarter" idx="1"/>
          </p:nvPr>
        </p:nvSpPr>
        <p:spPr>
          <a:xfrm>
            <a:off x="340136" y="1600199"/>
            <a:ext cx="8425912" cy="4954449"/>
          </a:xfrm>
        </p:spPr>
        <p:txBody>
          <a:bodyPr>
            <a:normAutofit fontScale="92500" lnSpcReduction="10000"/>
          </a:bodyPr>
          <a:lstStyle/>
          <a:p>
            <a:pPr>
              <a:buNone/>
            </a:pPr>
            <a:r>
              <a:rPr lang="en-US" dirty="0" smtClean="0"/>
              <a:t>Alberto Bandura : </a:t>
            </a:r>
          </a:p>
          <a:p>
            <a:pPr>
              <a:buNone/>
            </a:pPr>
            <a:r>
              <a:rPr lang="en-US" dirty="0" smtClean="0"/>
              <a:t>   "</a:t>
            </a:r>
            <a:r>
              <a:rPr lang="en-US" i="1" dirty="0" smtClean="0"/>
              <a:t>People's beliefs in their efficacy influence the choices they make, their aspirations, how much effort they mobilize in a given endeavor, how long they persevere in the face of difficulties and setbacks....</a:t>
            </a:r>
            <a:r>
              <a:rPr lang="en-US" dirty="0" smtClean="0"/>
              <a:t>”</a:t>
            </a:r>
          </a:p>
          <a:p>
            <a:r>
              <a:rPr lang="en-US" dirty="0" smtClean="0"/>
              <a:t>Self-efficacy beliefs:  ‘Beliefs in the capacity to achieve desired outcomes through one’s effort’  </a:t>
            </a:r>
          </a:p>
          <a:p>
            <a:r>
              <a:rPr lang="en-US" dirty="0" smtClean="0"/>
              <a:t>Persistent Poverty has been associated with: </a:t>
            </a:r>
          </a:p>
          <a:p>
            <a:pPr lvl="1"/>
            <a:r>
              <a:rPr lang="en-US" dirty="0" smtClean="0"/>
              <a:t>‘Lack of hope’ -- Mookherjee(2003)</a:t>
            </a:r>
          </a:p>
          <a:p>
            <a:pPr lvl="1"/>
            <a:r>
              <a:rPr lang="en-US" dirty="0" smtClean="0"/>
              <a:t>Lack of the </a:t>
            </a:r>
            <a:r>
              <a:rPr lang="en-US" i="1" dirty="0" smtClean="0"/>
              <a:t>capacity to aspire -- </a:t>
            </a:r>
            <a:r>
              <a:rPr lang="en-US" dirty="0" smtClean="0"/>
              <a:t>Appadurai(2004) </a:t>
            </a:r>
          </a:p>
          <a:p>
            <a:pPr lvl="1"/>
            <a:r>
              <a:rPr lang="en-US" dirty="0" smtClean="0"/>
              <a:t>More external ‘Locus of Control’ – Moreira (2003), Macleod(1995): America, LSYPE(2006) </a:t>
            </a:r>
          </a:p>
          <a:p>
            <a:pPr lvl="1"/>
            <a:endParaRPr lang="en-US" dirty="0" smtClean="0"/>
          </a:p>
          <a:p>
            <a:pPr lvl="1"/>
            <a:endParaRPr lang="en-US" dirty="0" smtClean="0"/>
          </a:p>
          <a:p>
            <a:pPr>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36" y="228600"/>
            <a:ext cx="8452912" cy="990600"/>
          </a:xfrm>
        </p:spPr>
        <p:txBody>
          <a:bodyPr>
            <a:normAutofit fontScale="90000"/>
          </a:bodyPr>
          <a:lstStyle/>
          <a:p>
            <a:r>
              <a:rPr lang="en-US" dirty="0" smtClean="0"/>
              <a:t>Internal Constraints – Cause or Effect ?</a:t>
            </a:r>
            <a:endParaRPr lang="en-US" dirty="0"/>
          </a:p>
        </p:txBody>
      </p:sp>
      <p:sp>
        <p:nvSpPr>
          <p:cNvPr id="3" name="Content Placeholder 2"/>
          <p:cNvSpPr>
            <a:spLocks noGrp="1"/>
          </p:cNvSpPr>
          <p:nvPr>
            <p:ph sz="quarter" idx="1"/>
          </p:nvPr>
        </p:nvSpPr>
        <p:spPr>
          <a:xfrm>
            <a:off x="313136" y="1600199"/>
            <a:ext cx="8452912" cy="4818575"/>
          </a:xfrm>
        </p:spPr>
        <p:txBody>
          <a:bodyPr>
            <a:normAutofit fontScale="92500" lnSpcReduction="20000"/>
          </a:bodyPr>
          <a:lstStyle/>
          <a:p>
            <a:r>
              <a:rPr lang="en-US" dirty="0" smtClean="0"/>
              <a:t>Is it that the poverty persists because the poor lack hope and motivation to pull themselves out of poverty? OR… </a:t>
            </a:r>
          </a:p>
          <a:p>
            <a:pPr>
              <a:buNone/>
            </a:pPr>
            <a:r>
              <a:rPr lang="en-US" dirty="0" smtClean="0"/>
              <a:t> </a:t>
            </a:r>
          </a:p>
          <a:p>
            <a:r>
              <a:rPr lang="en-US" dirty="0" smtClean="0"/>
              <a:t>Is it that </a:t>
            </a:r>
            <a:r>
              <a:rPr lang="en-US" i="1" dirty="0" smtClean="0"/>
              <a:t>`the poor may exhibit the same basic weaknesses and biases as do people from other walks of life, except that in poverty, ....the same behaviors ...lead to worse outcomes</a:t>
            </a:r>
            <a:r>
              <a:rPr lang="en-US" dirty="0" smtClean="0"/>
              <a:t>’ ? (Bertrand et al (2004))  </a:t>
            </a:r>
          </a:p>
          <a:p>
            <a:pPr>
              <a:buNone/>
            </a:pPr>
            <a:endParaRPr lang="en-US" dirty="0" smtClean="0"/>
          </a:p>
          <a:p>
            <a:r>
              <a:rPr lang="en-US" dirty="0" smtClean="0"/>
              <a:t>In a theoretical paper (Dalton, </a:t>
            </a:r>
            <a:r>
              <a:rPr lang="en-US" dirty="0" err="1" smtClean="0"/>
              <a:t>Ghosal</a:t>
            </a:r>
            <a:r>
              <a:rPr lang="en-US" dirty="0" smtClean="0"/>
              <a:t> and Mani), we examine this interaction between poverty and individual weakness/bias – </a:t>
            </a:r>
            <a:r>
              <a:rPr lang="en-US" dirty="0" smtClean="0">
                <a:solidFill>
                  <a:srgbClr val="010000"/>
                </a:solidFill>
              </a:rPr>
              <a:t>and whether it can explain the psychology of the poor, and their ‘aspiration failure’</a:t>
            </a:r>
          </a:p>
          <a:p>
            <a:pPr>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Evidence </a:t>
            </a:r>
            <a:endParaRPr lang="en-GB" dirty="0"/>
          </a:p>
        </p:txBody>
      </p:sp>
      <p:sp>
        <p:nvSpPr>
          <p:cNvPr id="3" name="Content Placeholder 2"/>
          <p:cNvSpPr>
            <a:spLocks noGrp="1"/>
          </p:cNvSpPr>
          <p:nvPr>
            <p:ph sz="quarter" idx="1"/>
          </p:nvPr>
        </p:nvSpPr>
        <p:spPr/>
        <p:txBody>
          <a:bodyPr>
            <a:normAutofit fontScale="92500" lnSpcReduction="20000"/>
          </a:bodyPr>
          <a:lstStyle/>
          <a:p>
            <a:r>
              <a:rPr lang="en-GB" dirty="0"/>
              <a:t>Beliefs, Aspirations and Poverty: Moreira (2003), </a:t>
            </a:r>
            <a:r>
              <a:rPr lang="en-GB" dirty="0" err="1" smtClean="0"/>
              <a:t>Rabow</a:t>
            </a:r>
            <a:r>
              <a:rPr lang="en-GB" dirty="0" smtClean="0"/>
              <a:t> </a:t>
            </a:r>
            <a:r>
              <a:rPr lang="en-GB" dirty="0"/>
              <a:t>et al., </a:t>
            </a:r>
            <a:r>
              <a:rPr lang="en-GB" dirty="0" smtClean="0"/>
              <a:t>(1983</a:t>
            </a:r>
            <a:r>
              <a:rPr lang="en-GB" dirty="0"/>
              <a:t>), </a:t>
            </a:r>
            <a:r>
              <a:rPr lang="en-GB" dirty="0" smtClean="0"/>
              <a:t>MacLeod</a:t>
            </a:r>
            <a:r>
              <a:rPr lang="en-GB" dirty="0"/>
              <a:t>, </a:t>
            </a:r>
            <a:r>
              <a:rPr lang="en-GB" dirty="0" smtClean="0"/>
              <a:t>(1995</a:t>
            </a:r>
            <a:r>
              <a:rPr lang="en-GB" dirty="0"/>
              <a:t>), </a:t>
            </a:r>
            <a:r>
              <a:rPr lang="en-GB" dirty="0" smtClean="0"/>
              <a:t>Walker</a:t>
            </a:r>
            <a:r>
              <a:rPr lang="en-GB" dirty="0"/>
              <a:t>, </a:t>
            </a:r>
            <a:r>
              <a:rPr lang="en-GB" dirty="0" smtClean="0"/>
              <a:t>(1997</a:t>
            </a:r>
            <a:r>
              <a:rPr lang="en-GB" dirty="0"/>
              <a:t>) and </a:t>
            </a:r>
            <a:r>
              <a:rPr lang="en-GB" dirty="0" err="1" smtClean="0"/>
              <a:t>Frankerberger</a:t>
            </a:r>
            <a:r>
              <a:rPr lang="en-GB" dirty="0" smtClean="0"/>
              <a:t> </a:t>
            </a:r>
            <a:r>
              <a:rPr lang="en-GB" dirty="0"/>
              <a:t>et al., </a:t>
            </a:r>
            <a:r>
              <a:rPr lang="en-GB" dirty="0" smtClean="0"/>
              <a:t>(2007), Bernard </a:t>
            </a:r>
            <a:r>
              <a:rPr lang="en-GB" dirty="0"/>
              <a:t>et al. (2011), Longitudinal Study of Young People in England (2006), Rotter, (1954), </a:t>
            </a:r>
            <a:r>
              <a:rPr lang="en-GB" dirty="0" err="1"/>
              <a:t>Furnham</a:t>
            </a:r>
            <a:r>
              <a:rPr lang="en-GB" dirty="0"/>
              <a:t>, </a:t>
            </a:r>
            <a:r>
              <a:rPr lang="en-GB" dirty="0" smtClean="0"/>
              <a:t>(1986), </a:t>
            </a:r>
            <a:r>
              <a:rPr lang="en-GB" dirty="0" err="1"/>
              <a:t>Poortinga</a:t>
            </a:r>
            <a:r>
              <a:rPr lang="en-GB" dirty="0"/>
              <a:t> et al., </a:t>
            </a:r>
            <a:r>
              <a:rPr lang="en-GB" dirty="0" smtClean="0"/>
              <a:t>(2008), </a:t>
            </a:r>
            <a:r>
              <a:rPr lang="en-GB" dirty="0" err="1" smtClean="0"/>
              <a:t>Arjun</a:t>
            </a:r>
            <a:r>
              <a:rPr lang="en-GB" dirty="0" smtClean="0"/>
              <a:t> </a:t>
            </a:r>
            <a:r>
              <a:rPr lang="en-GB" dirty="0" err="1"/>
              <a:t>Appadurai</a:t>
            </a:r>
            <a:r>
              <a:rPr lang="en-GB" dirty="0"/>
              <a:t> (2004</a:t>
            </a:r>
            <a:r>
              <a:rPr lang="en-GB" dirty="0" smtClean="0"/>
              <a:t>).</a:t>
            </a:r>
          </a:p>
          <a:p>
            <a:r>
              <a:rPr lang="en-GB" dirty="0"/>
              <a:t>Poverty and Low Aspirations: Lack of Opportunity or Information-Miguel and Kremer (2004), </a:t>
            </a:r>
            <a:r>
              <a:rPr lang="en-GB" dirty="0" err="1"/>
              <a:t>Duflo</a:t>
            </a:r>
            <a:r>
              <a:rPr lang="en-GB" dirty="0"/>
              <a:t> et al. (2010), Jensen (2010</a:t>
            </a:r>
            <a:r>
              <a:rPr lang="en-GB" dirty="0" smtClean="0"/>
              <a:t>)</a:t>
            </a:r>
          </a:p>
          <a:p>
            <a:r>
              <a:rPr lang="en-GB" dirty="0"/>
              <a:t>Pessimism and Low Aspirations: Cause or Consequence of Poverty? Banerjee and </a:t>
            </a:r>
            <a:r>
              <a:rPr lang="en-GB" dirty="0" err="1"/>
              <a:t>Duflo</a:t>
            </a:r>
            <a:r>
              <a:rPr lang="en-GB" dirty="0"/>
              <a:t> (2011), </a:t>
            </a:r>
            <a:r>
              <a:rPr lang="en-GB" dirty="0" err="1"/>
              <a:t>Akresh</a:t>
            </a:r>
            <a:r>
              <a:rPr lang="en-GB" dirty="0"/>
              <a:t> et al. (2010), </a:t>
            </a:r>
            <a:r>
              <a:rPr lang="en-GB" dirty="0" err="1"/>
              <a:t>Gutman</a:t>
            </a:r>
            <a:r>
              <a:rPr lang="en-GB" dirty="0"/>
              <a:t> and </a:t>
            </a:r>
            <a:r>
              <a:rPr lang="en-GB" dirty="0" err="1"/>
              <a:t>Akerman</a:t>
            </a:r>
            <a:r>
              <a:rPr lang="en-GB" dirty="0"/>
              <a:t> (2008</a:t>
            </a:r>
            <a:r>
              <a:rPr lang="en-GB" dirty="0" smtClean="0"/>
              <a:t>).</a:t>
            </a:r>
            <a:endParaRPr lang="en-GB" dirty="0"/>
          </a:p>
        </p:txBody>
      </p:sp>
    </p:spTree>
    <p:extLst>
      <p:ext uri="{BB962C8B-B14F-4D97-AF65-F5344CB8AC3E}">
        <p14:creationId xmlns:p14="http://schemas.microsoft.com/office/powerpoint/2010/main" val="412261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136" y="228600"/>
            <a:ext cx="8425912" cy="990600"/>
          </a:xfrm>
        </p:spPr>
        <p:txBody>
          <a:bodyPr>
            <a:normAutofit fontScale="90000"/>
          </a:bodyPr>
          <a:lstStyle/>
          <a:p>
            <a:pPr algn="ctr"/>
            <a:r>
              <a:rPr lang="en-US" dirty="0" smtClean="0"/>
              <a:t>Conceptual Framework: Dalton, </a:t>
            </a:r>
            <a:r>
              <a:rPr lang="en-US" dirty="0" err="1" smtClean="0"/>
              <a:t>Ghosal</a:t>
            </a:r>
            <a:r>
              <a:rPr lang="en-US" dirty="0" smtClean="0"/>
              <a:t> and Mani (2012)</a:t>
            </a:r>
            <a:endParaRPr lang="en-US" dirty="0"/>
          </a:p>
        </p:txBody>
      </p:sp>
      <p:sp>
        <p:nvSpPr>
          <p:cNvPr id="3" name="Content Placeholder 2"/>
          <p:cNvSpPr>
            <a:spLocks noGrp="1"/>
          </p:cNvSpPr>
          <p:nvPr>
            <p:ph sz="quarter" idx="1"/>
          </p:nvPr>
        </p:nvSpPr>
        <p:spPr>
          <a:xfrm>
            <a:off x="340136" y="1600199"/>
            <a:ext cx="8425912" cy="4841047"/>
          </a:xfrm>
        </p:spPr>
        <p:txBody>
          <a:bodyPr>
            <a:normAutofit fontScale="92500"/>
          </a:bodyPr>
          <a:lstStyle/>
          <a:p>
            <a:r>
              <a:rPr lang="en-US" dirty="0" smtClean="0"/>
              <a:t>(A) Preferences are reference-dependent, where the reference point is a person’s Aspiration Level </a:t>
            </a:r>
          </a:p>
          <a:p>
            <a:pPr lvl="1"/>
            <a:r>
              <a:rPr lang="en-US" dirty="0" smtClean="0"/>
              <a:t>Rich and Poor have the same preferences and draw from the same distribution of ‘innate’ ambition (initial aspirations) </a:t>
            </a:r>
          </a:p>
          <a:p>
            <a:r>
              <a:rPr lang="en-US" dirty="0" smtClean="0"/>
              <a:t>(B) Aspirations are </a:t>
            </a:r>
            <a:r>
              <a:rPr lang="en-US" u="sng" dirty="0" smtClean="0"/>
              <a:t>Endogenous</a:t>
            </a:r>
            <a:r>
              <a:rPr lang="en-US" dirty="0" smtClean="0"/>
              <a:t> Reference points (</a:t>
            </a:r>
            <a:r>
              <a:rPr lang="en-US" dirty="0" err="1" smtClean="0"/>
              <a:t>Shalev</a:t>
            </a:r>
            <a:r>
              <a:rPr lang="en-US" dirty="0" smtClean="0"/>
              <a:t> (2000), </a:t>
            </a:r>
            <a:r>
              <a:rPr lang="en-US" dirty="0" err="1" smtClean="0"/>
              <a:t>Koszegi</a:t>
            </a:r>
            <a:r>
              <a:rPr lang="en-US" dirty="0" smtClean="0"/>
              <a:t>-Rabin(2006), Dalton-</a:t>
            </a:r>
            <a:r>
              <a:rPr lang="en-US" dirty="0" err="1" smtClean="0"/>
              <a:t>Ghosal</a:t>
            </a:r>
            <a:r>
              <a:rPr lang="en-US" dirty="0" smtClean="0"/>
              <a:t> (2012 </a:t>
            </a:r>
            <a:r>
              <a:rPr lang="en-US" dirty="0" err="1" smtClean="0"/>
              <a:t>a,b</a:t>
            </a:r>
            <a:r>
              <a:rPr lang="en-US" dirty="0" smtClean="0"/>
              <a:t>)) </a:t>
            </a:r>
          </a:p>
          <a:p>
            <a:pPr lvl="1"/>
            <a:r>
              <a:rPr lang="en-US" dirty="0" smtClean="0"/>
              <a:t>i.e. people’s effort and aspirations feed into each other.   Thus, they are jointly chosen such that a person’s aspiration is the </a:t>
            </a:r>
            <a:r>
              <a:rPr lang="en-US" i="1" dirty="0" smtClean="0"/>
              <a:t>rational expectations equilibrium </a:t>
            </a:r>
            <a:r>
              <a:rPr lang="en-US" dirty="0" smtClean="0"/>
              <a:t>outcome, given his effort </a:t>
            </a:r>
          </a:p>
          <a:p>
            <a:r>
              <a:rPr lang="en-US" dirty="0" smtClean="0"/>
              <a:t>(C) People – both rich and poor -- have a behavioral bias in setting aspirations.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532" y="228600"/>
            <a:ext cx="8435516" cy="990600"/>
          </a:xfrm>
        </p:spPr>
        <p:txBody>
          <a:bodyPr>
            <a:normAutofit/>
          </a:bodyPr>
          <a:lstStyle/>
          <a:p>
            <a:r>
              <a:rPr lang="en-US" dirty="0" smtClean="0"/>
              <a:t>Behavioral Bias in Setting Aspirations</a:t>
            </a:r>
            <a:endParaRPr lang="en-US" dirty="0"/>
          </a:p>
        </p:txBody>
      </p:sp>
      <p:sp>
        <p:nvSpPr>
          <p:cNvPr id="3" name="Content Placeholder 2"/>
          <p:cNvSpPr>
            <a:spLocks noGrp="1"/>
          </p:cNvSpPr>
          <p:nvPr>
            <p:ph sz="quarter" idx="1"/>
          </p:nvPr>
        </p:nvSpPr>
        <p:spPr>
          <a:xfrm>
            <a:off x="0" y="1600199"/>
            <a:ext cx="8766048" cy="5257801"/>
          </a:xfrm>
        </p:spPr>
        <p:txBody>
          <a:bodyPr>
            <a:normAutofit fontScale="92500" lnSpcReduction="10000"/>
          </a:bodyPr>
          <a:lstStyle/>
          <a:p>
            <a:r>
              <a:rPr lang="en-US" dirty="0" smtClean="0"/>
              <a:t>Aspirations Evolve with Effort</a:t>
            </a:r>
          </a:p>
          <a:p>
            <a:pPr>
              <a:buNone/>
            </a:pPr>
            <a:r>
              <a:rPr lang="en-US" dirty="0" smtClean="0"/>
              <a:t>   “</a:t>
            </a:r>
            <a:r>
              <a:rPr lang="en-US" i="1" dirty="0" smtClean="0"/>
              <a:t>Every ceiling, when reached, becomes a floor...</a:t>
            </a:r>
            <a:r>
              <a:rPr lang="en-US" dirty="0" smtClean="0"/>
              <a:t>”</a:t>
            </a:r>
            <a:r>
              <a:rPr lang="en-US" i="1" dirty="0" smtClean="0"/>
              <a:t> </a:t>
            </a:r>
          </a:p>
          <a:p>
            <a:pPr>
              <a:buNone/>
            </a:pPr>
            <a:r>
              <a:rPr lang="en-US" i="1" dirty="0" smtClean="0"/>
              <a:t>                                                              </a:t>
            </a:r>
            <a:r>
              <a:rPr lang="en-US" dirty="0" smtClean="0"/>
              <a:t>-- </a:t>
            </a:r>
            <a:r>
              <a:rPr lang="en-US" dirty="0" err="1" smtClean="0"/>
              <a:t>Aldous</a:t>
            </a:r>
            <a:r>
              <a:rPr lang="en-US" dirty="0" smtClean="0"/>
              <a:t> Huxley</a:t>
            </a:r>
          </a:p>
          <a:p>
            <a:r>
              <a:rPr lang="en-US" dirty="0" smtClean="0"/>
              <a:t>In setting their life goals, individuals recognize that </a:t>
            </a:r>
          </a:p>
          <a:p>
            <a:pPr lvl="1"/>
            <a:r>
              <a:rPr lang="en-US" dirty="0" smtClean="0"/>
              <a:t>Higher Aspirations require greater Effort to be achieved…</a:t>
            </a:r>
          </a:p>
          <a:p>
            <a:pPr lvl="1"/>
            <a:r>
              <a:rPr lang="en-US" dirty="0" smtClean="0">
                <a:solidFill>
                  <a:srgbClr val="0000FF"/>
                </a:solidFill>
              </a:rPr>
              <a:t>…But do not anticipate that Aspirations evolve with Effort, through outcomes realized</a:t>
            </a:r>
          </a:p>
          <a:p>
            <a:r>
              <a:rPr lang="en-US" dirty="0" smtClean="0"/>
              <a:t>Survey Evidence:</a:t>
            </a:r>
          </a:p>
          <a:p>
            <a:pPr lvl="1"/>
            <a:r>
              <a:rPr lang="en-US" dirty="0" smtClean="0"/>
              <a:t>Easterlin(2001): People underestimate how preferences evolve as their income changes, over their lifetime</a:t>
            </a:r>
          </a:p>
          <a:p>
            <a:pPr lvl="1"/>
            <a:r>
              <a:rPr lang="en-US" dirty="0" smtClean="0"/>
              <a:t>Knight &amp; Gunatilaka(2008): Migrants underestimate how their preferences adapt with their location – ending up less happy than rural </a:t>
            </a:r>
            <a:r>
              <a:rPr lang="en-US" i="1" dirty="0" smtClean="0"/>
              <a:t>and </a:t>
            </a:r>
            <a:r>
              <a:rPr lang="en-US" dirty="0" smtClean="0"/>
              <a:t>urban non-migrants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155" y="228600"/>
            <a:ext cx="8430893" cy="990600"/>
          </a:xfrm>
        </p:spPr>
        <p:txBody>
          <a:bodyPr>
            <a:normAutofit fontScale="90000"/>
          </a:bodyPr>
          <a:lstStyle/>
          <a:p>
            <a:pPr algn="ctr"/>
            <a:r>
              <a:rPr lang="en-US" dirty="0" smtClean="0"/>
              <a:t>Mechanism:  How Poverty causes Aspirations Failure</a:t>
            </a:r>
            <a:endParaRPr lang="en-US" dirty="0"/>
          </a:p>
        </p:txBody>
      </p:sp>
      <p:sp>
        <p:nvSpPr>
          <p:cNvPr id="3" name="Content Placeholder 2"/>
          <p:cNvSpPr>
            <a:spLocks noGrp="1"/>
          </p:cNvSpPr>
          <p:nvPr>
            <p:ph sz="quarter" idx="1"/>
          </p:nvPr>
        </p:nvSpPr>
        <p:spPr>
          <a:xfrm>
            <a:off x="335155" y="1600199"/>
            <a:ext cx="8430893" cy="4909387"/>
          </a:xfrm>
        </p:spPr>
        <p:txBody>
          <a:bodyPr>
            <a:normAutofit fontScale="92500" lnSpcReduction="10000"/>
          </a:bodyPr>
          <a:lstStyle/>
          <a:p>
            <a:r>
              <a:rPr lang="en-US" dirty="0" smtClean="0"/>
              <a:t>Suppose a poor person draws the same initial aspiration as a rich person…</a:t>
            </a:r>
          </a:p>
          <a:p>
            <a:r>
              <a:rPr lang="en-US" dirty="0" smtClean="0"/>
              <a:t>Both of them choose effort level taking aspiration </a:t>
            </a:r>
            <a:r>
              <a:rPr lang="en-US" i="1" dirty="0" err="1" smtClean="0"/>
              <a:t>g</a:t>
            </a:r>
            <a:r>
              <a:rPr lang="en-US" i="1" dirty="0" smtClean="0"/>
              <a:t> </a:t>
            </a:r>
            <a:r>
              <a:rPr lang="en-US" dirty="0" smtClean="0"/>
              <a:t>as </a:t>
            </a:r>
            <a:r>
              <a:rPr lang="en-US" i="1" dirty="0" smtClean="0"/>
              <a:t>given, </a:t>
            </a:r>
            <a:r>
              <a:rPr lang="en-US" dirty="0" smtClean="0"/>
              <a:t>but…</a:t>
            </a:r>
          </a:p>
          <a:p>
            <a:r>
              <a:rPr lang="en-US" dirty="0" smtClean="0"/>
              <a:t>a poorer person chooses lower effort for a given aspiration level because greater risk reduces his Expected Marginal Benefit of effort</a:t>
            </a:r>
          </a:p>
          <a:p>
            <a:r>
              <a:rPr lang="en-US" dirty="0" smtClean="0"/>
              <a:t>However, Aspirations evolve with Effort – hence,…</a:t>
            </a:r>
          </a:p>
          <a:p>
            <a:r>
              <a:rPr lang="en-US" dirty="0" smtClean="0"/>
              <a:t>In (long run) equilibrium, the poor person ends up farther away from his best possible outcome than a rich person, i.e. he is more prone to aspirations failure</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Poverty Traps</a:t>
            </a:r>
            <a:endParaRPr lang="en-US" dirty="0"/>
          </a:p>
        </p:txBody>
      </p:sp>
      <p:sp>
        <p:nvSpPr>
          <p:cNvPr id="5" name="Content Placeholder 4"/>
          <p:cNvSpPr>
            <a:spLocks noGrp="1"/>
          </p:cNvSpPr>
          <p:nvPr>
            <p:ph sz="quarter" idx="1"/>
          </p:nvPr>
        </p:nvSpPr>
        <p:spPr>
          <a:xfrm>
            <a:off x="282207" y="1589566"/>
            <a:ext cx="4213593" cy="4968251"/>
          </a:xfrm>
        </p:spPr>
        <p:txBody>
          <a:bodyPr/>
          <a:lstStyle/>
          <a:p>
            <a:r>
              <a:rPr lang="en-US" sz="2400" dirty="0" smtClean="0"/>
              <a:t>WEALTH-BASED: Low effort is optimal</a:t>
            </a:r>
          </a:p>
          <a:p>
            <a:endParaRPr lang="en-US" dirty="0"/>
          </a:p>
        </p:txBody>
      </p:sp>
      <p:sp>
        <p:nvSpPr>
          <p:cNvPr id="6" name="Content Placeholder 5"/>
          <p:cNvSpPr>
            <a:spLocks noGrp="1"/>
          </p:cNvSpPr>
          <p:nvPr>
            <p:ph sz="quarter" idx="2"/>
          </p:nvPr>
        </p:nvSpPr>
        <p:spPr>
          <a:xfrm>
            <a:off x="4844900" y="1589567"/>
            <a:ext cx="3918099" cy="4968250"/>
          </a:xfrm>
        </p:spPr>
        <p:txBody>
          <a:bodyPr/>
          <a:lstStyle/>
          <a:p>
            <a:r>
              <a:rPr lang="en-US" sz="2400" dirty="0" smtClean="0"/>
              <a:t>ASPIRATION BASED: Low effort is sub-optimal</a:t>
            </a:r>
          </a:p>
          <a:p>
            <a:endParaRPr lang="en-US" dirty="0"/>
          </a:p>
        </p:txBody>
      </p:sp>
      <p:pic>
        <p:nvPicPr>
          <p:cNvPr id="7" name="Picture 6"/>
          <p:cNvPicPr>
            <a:picLocks noChangeAspect="1"/>
          </p:cNvPicPr>
          <p:nvPr/>
        </p:nvPicPr>
        <p:blipFill>
          <a:blip r:embed="rId2"/>
          <a:stretch>
            <a:fillRect/>
          </a:stretch>
        </p:blipFill>
        <p:spPr>
          <a:xfrm>
            <a:off x="46985" y="3043381"/>
            <a:ext cx="4562415" cy="2527137"/>
          </a:xfrm>
          <a:prstGeom prst="rect">
            <a:avLst/>
          </a:prstGeom>
        </p:spPr>
      </p:pic>
      <p:pic>
        <p:nvPicPr>
          <p:cNvPr id="8" name="Picture 7"/>
          <p:cNvPicPr>
            <a:picLocks noChangeAspect="1"/>
          </p:cNvPicPr>
          <p:nvPr/>
        </p:nvPicPr>
        <p:blipFill>
          <a:blip r:embed="rId3"/>
          <a:stretch>
            <a:fillRect/>
          </a:stretch>
        </p:blipFill>
        <p:spPr>
          <a:xfrm>
            <a:off x="4844900" y="3043381"/>
            <a:ext cx="4299100" cy="2711740"/>
          </a:xfrm>
          <a:prstGeom prst="rect">
            <a:avLst/>
          </a:prstGeom>
        </p:spPr>
      </p:pic>
    </p:spTree>
    <p:extLst>
      <p:ext uri="{BB962C8B-B14F-4D97-AF65-F5344CB8AC3E}">
        <p14:creationId xmlns:p14="http://schemas.microsoft.com/office/powerpoint/2010/main" val="2392278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Related papers</a:t>
            </a:r>
            <a:endParaRPr lang="en-GB" dirty="0"/>
          </a:p>
        </p:txBody>
      </p:sp>
      <p:sp>
        <p:nvSpPr>
          <p:cNvPr id="6" name="Content Placeholder 5"/>
          <p:cNvSpPr>
            <a:spLocks noGrp="1"/>
          </p:cNvSpPr>
          <p:nvPr>
            <p:ph sz="quarter" idx="1"/>
          </p:nvPr>
        </p:nvSpPr>
        <p:spPr/>
        <p:txBody>
          <a:bodyPr>
            <a:normAutofit fontScale="92500" lnSpcReduction="10000"/>
          </a:bodyPr>
          <a:lstStyle/>
          <a:p>
            <a:r>
              <a:rPr lang="en-GB" dirty="0"/>
              <a:t>Ray (2006) provides a non-mathematical exposition of how socially determined aspirations contribute to poverty persistence. </a:t>
            </a:r>
            <a:endParaRPr lang="en-GB" dirty="0" smtClean="0"/>
          </a:p>
          <a:p>
            <a:r>
              <a:rPr lang="en-GB" dirty="0" smtClean="0"/>
              <a:t>Closely </a:t>
            </a:r>
            <a:r>
              <a:rPr lang="en-GB" dirty="0"/>
              <a:t>related papers on aspirations include </a:t>
            </a:r>
            <a:r>
              <a:rPr lang="en-GB" dirty="0" err="1"/>
              <a:t>Bogliacino</a:t>
            </a:r>
            <a:r>
              <a:rPr lang="en-GB" dirty="0"/>
              <a:t> and </a:t>
            </a:r>
            <a:r>
              <a:rPr lang="en-GB" dirty="0" err="1"/>
              <a:t>Ortoleva</a:t>
            </a:r>
            <a:r>
              <a:rPr lang="en-GB" dirty="0"/>
              <a:t> (2011), </a:t>
            </a:r>
            <a:r>
              <a:rPr lang="en-GB" dirty="0" err="1"/>
              <a:t>Genicot</a:t>
            </a:r>
            <a:r>
              <a:rPr lang="en-GB" dirty="0"/>
              <a:t> and Ray (2011) and Stark (2006), all of which have a more macro </a:t>
            </a:r>
            <a:r>
              <a:rPr lang="en-GB" dirty="0" smtClean="0"/>
              <a:t>focus. </a:t>
            </a:r>
          </a:p>
          <a:p>
            <a:r>
              <a:rPr lang="en-GB" dirty="0" smtClean="0"/>
              <a:t>Banerjee </a:t>
            </a:r>
            <a:r>
              <a:rPr lang="en-GB" dirty="0"/>
              <a:t>and </a:t>
            </a:r>
            <a:r>
              <a:rPr lang="en-GB" dirty="0" err="1"/>
              <a:t>Mullainathan</a:t>
            </a:r>
            <a:r>
              <a:rPr lang="en-GB" dirty="0"/>
              <a:t> (2010) provide a model to understand how poverty may persist due to a different </a:t>
            </a:r>
            <a:r>
              <a:rPr lang="en-GB" dirty="0" err="1"/>
              <a:t>behavioral</a:t>
            </a:r>
            <a:r>
              <a:rPr lang="en-GB" dirty="0"/>
              <a:t> constraints -- a lack of self-control in the consumption of certain goods.</a:t>
            </a:r>
          </a:p>
        </p:txBody>
      </p:sp>
    </p:spTree>
    <p:extLst>
      <p:ext uri="{BB962C8B-B14F-4D97-AF65-F5344CB8AC3E}">
        <p14:creationId xmlns:p14="http://schemas.microsoft.com/office/powerpoint/2010/main" val="4094418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000" dirty="0" smtClean="0"/>
              <a:t>Subjective well-being data and </a:t>
            </a:r>
            <a:r>
              <a:rPr lang="en-GB" sz="4000" dirty="0" smtClean="0"/>
              <a:t>poverty</a:t>
            </a:r>
            <a:endParaRPr lang="en-GB" dirty="0"/>
          </a:p>
        </p:txBody>
      </p:sp>
      <p:sp>
        <p:nvSpPr>
          <p:cNvPr id="7" name="Content Placeholder 6"/>
          <p:cNvSpPr>
            <a:spLocks noGrp="1"/>
          </p:cNvSpPr>
          <p:nvPr>
            <p:ph sz="quarter" idx="1"/>
          </p:nvPr>
        </p:nvSpPr>
        <p:spPr/>
        <p:txBody>
          <a:bodyPr>
            <a:normAutofit fontScale="92500" lnSpcReduction="10000"/>
          </a:bodyPr>
          <a:lstStyle/>
          <a:p>
            <a:r>
              <a:rPr lang="en-US" sz="2800" dirty="0"/>
              <a:t>If reference points adjust to the current state of the individual, relating preference satisfaction and reported SWB is problematic even in the long-run (Dalton and </a:t>
            </a:r>
            <a:r>
              <a:rPr lang="en-US" sz="2800" dirty="0" err="1"/>
              <a:t>Ghosal</a:t>
            </a:r>
            <a:r>
              <a:rPr lang="en-US" sz="2800" dirty="0"/>
              <a:t> (2011a,b)): SWB data as a measure of deprivation and disadvantage. </a:t>
            </a:r>
          </a:p>
          <a:p>
            <a:r>
              <a:rPr lang="en-US" sz="2800" dirty="0" err="1"/>
              <a:t>Eg</a:t>
            </a:r>
            <a:r>
              <a:rPr lang="en-US" sz="2800" dirty="0"/>
              <a:t>. Poverty and happiness: </a:t>
            </a:r>
            <a:r>
              <a:rPr lang="en-US" sz="2800" dirty="0">
                <a:sym typeface="Wingdings" pitchFamily="2" charset="2"/>
              </a:rPr>
              <a:t> A “satisfaction” paradox </a:t>
            </a:r>
            <a:r>
              <a:rPr lang="en-US" sz="2800" dirty="0" err="1">
                <a:sym typeface="Wingdings" pitchFamily="2" charset="2"/>
              </a:rPr>
              <a:t>Sen</a:t>
            </a:r>
            <a:r>
              <a:rPr lang="en-US" sz="2800" dirty="0">
                <a:sym typeface="Wingdings" pitchFamily="2" charset="2"/>
              </a:rPr>
              <a:t> (1999), </a:t>
            </a:r>
            <a:r>
              <a:rPr lang="de-DE" sz="2800" dirty="0"/>
              <a:t>Biwas-Diener, and Diener (2001), </a:t>
            </a:r>
            <a:r>
              <a:rPr lang="en-US" sz="2800" dirty="0"/>
              <a:t>Rojas (2004).</a:t>
            </a:r>
          </a:p>
          <a:p>
            <a:r>
              <a:rPr lang="en-US" sz="2800" dirty="0"/>
              <a:t> If an economy provides more social mobility and increase people expectations and aspirations, it may result in a decrease of well being self-report. In fact, raising aspirations can be a route out of poverty traps.</a:t>
            </a:r>
          </a:p>
          <a:p>
            <a:pPr marL="0" indent="0">
              <a:buNone/>
            </a:pPr>
            <a:endParaRPr lang="en-GB" sz="3200" dirty="0" smtClean="0"/>
          </a:p>
        </p:txBody>
      </p:sp>
    </p:spTree>
    <p:extLst>
      <p:ext uri="{BB962C8B-B14F-4D97-AF65-F5344CB8AC3E}">
        <p14:creationId xmlns:p14="http://schemas.microsoft.com/office/powerpoint/2010/main" val="2690167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Measuring the impact of shocking aspirations</a:t>
            </a:r>
            <a:br>
              <a:rPr lang="en-GB" dirty="0" smtClean="0"/>
            </a:br>
            <a:endParaRPr lang="en-GB" dirty="0"/>
          </a:p>
        </p:txBody>
      </p:sp>
      <p:sp>
        <p:nvSpPr>
          <p:cNvPr id="3" name="TextBox 2"/>
          <p:cNvSpPr txBox="1"/>
          <p:nvPr/>
        </p:nvSpPr>
        <p:spPr>
          <a:xfrm>
            <a:off x="641268" y="1698170"/>
            <a:ext cx="7897090" cy="5262979"/>
          </a:xfrm>
          <a:prstGeom prst="rect">
            <a:avLst/>
          </a:prstGeom>
          <a:noFill/>
        </p:spPr>
        <p:txBody>
          <a:bodyPr wrap="square" rtlCol="0">
            <a:spAutoFit/>
          </a:bodyPr>
          <a:lstStyle/>
          <a:p>
            <a:r>
              <a:rPr lang="en-GB" sz="2400" b="1" dirty="0"/>
              <a:t>Fieldwork 1: “Dream Building”, Kolkata</a:t>
            </a:r>
          </a:p>
          <a:p>
            <a:r>
              <a:rPr lang="en-GB" sz="2400" dirty="0" err="1" smtClean="0"/>
              <a:t>Reseachers</a:t>
            </a:r>
            <a:r>
              <a:rPr lang="en-GB" sz="2400" dirty="0" smtClean="0"/>
              <a:t>: </a:t>
            </a:r>
            <a:r>
              <a:rPr lang="en-GB" sz="2400" dirty="0" err="1" smtClean="0"/>
              <a:t>Ghosal</a:t>
            </a:r>
            <a:r>
              <a:rPr lang="en-GB" sz="2400" dirty="0" smtClean="0"/>
              <a:t>, Mani, Roy and Jana (Durbar).</a:t>
            </a:r>
          </a:p>
          <a:p>
            <a:r>
              <a:rPr lang="en-GB" sz="2400" dirty="0" smtClean="0"/>
              <a:t>Examine the impact of “Dream Building” program that aims to raise aspirations and self-perception of a marginalised group, sex workers, impact on actions (e.g. savings behaviour) to improve their own well-being. </a:t>
            </a:r>
          </a:p>
          <a:p>
            <a:r>
              <a:rPr lang="en-GB" sz="2400" dirty="0" smtClean="0"/>
              <a:t>The training program will be carried out in collaboration with the Durbar Foundation, an NGO working with sex workers in Kolkata, India. </a:t>
            </a:r>
          </a:p>
          <a:p>
            <a:r>
              <a:rPr lang="en-GB" sz="2400" dirty="0" smtClean="0"/>
              <a:t>It consists of 8 sessions, during which experienced trainers (some of whom are from the same community) associated with Durbar will attempt to lift aspirations of the participating sex-workers through novel methods of discussion and engagement.</a:t>
            </a:r>
          </a:p>
          <a:p>
            <a:endParaRPr lang="en-GB" sz="2400" dirty="0"/>
          </a:p>
        </p:txBody>
      </p:sp>
    </p:spTree>
    <p:extLst>
      <p:ext uri="{BB962C8B-B14F-4D97-AF65-F5344CB8AC3E}">
        <p14:creationId xmlns:p14="http://schemas.microsoft.com/office/powerpoint/2010/main" val="2487456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Pilot Results: Pre-</a:t>
            </a:r>
            <a:r>
              <a:rPr lang="en-GB" dirty="0" err="1" smtClean="0"/>
              <a:t>vs</a:t>
            </a:r>
            <a:r>
              <a:rPr lang="en-GB" dirty="0" smtClean="0"/>
              <a:t>-Post Analysis</a:t>
            </a:r>
            <a:endParaRPr lang="en-GB" dirty="0"/>
          </a:p>
        </p:txBody>
      </p:sp>
      <p:graphicFrame>
        <p:nvGraphicFramePr>
          <p:cNvPr id="6" name="Table 5"/>
          <p:cNvGraphicFramePr>
            <a:graphicFrameLocks noGrp="1"/>
          </p:cNvGraphicFramePr>
          <p:nvPr>
            <p:extLst>
              <p:ext uri="{D42A27DB-BD31-4B8C-83A1-F6EECF244321}">
                <p14:modId xmlns:p14="http://schemas.microsoft.com/office/powerpoint/2010/main" val="457882991"/>
              </p:ext>
            </p:extLst>
          </p:nvPr>
        </p:nvGraphicFramePr>
        <p:xfrm>
          <a:off x="1308100" y="1849438"/>
          <a:ext cx="6429375" cy="4479861"/>
        </p:xfrm>
        <a:graphic>
          <a:graphicData uri="http://schemas.openxmlformats.org/drawingml/2006/table">
            <a:tbl>
              <a:tblPr firstRow="1" firstCol="1" bandRow="1"/>
              <a:tblGrid>
                <a:gridCol w="1574352"/>
                <a:gridCol w="703001"/>
                <a:gridCol w="703001"/>
                <a:gridCol w="774534"/>
                <a:gridCol w="774534"/>
                <a:gridCol w="643801"/>
                <a:gridCol w="643801"/>
                <a:gridCol w="612351"/>
              </a:tblGrid>
              <a:tr h="831895">
                <a:tc rowSpan="2">
                  <a:txBody>
                    <a:bodyPr/>
                    <a:lstStyle/>
                    <a:p>
                      <a:pPr>
                        <a:spcAft>
                          <a:spcPts val="0"/>
                        </a:spcAft>
                      </a:pPr>
                      <a:r>
                        <a:rPr lang="en-GB" sz="1400">
                          <a:effectLst/>
                          <a:latin typeface="Times New Roman"/>
                          <a:ea typeface="Times New Roman"/>
                          <a:cs typeface="Times New Roman"/>
                        </a:rPr>
                        <a:t>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Opinion about self</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Shame</a:t>
                      </a:r>
                    </a:p>
                    <a:p>
                      <a:pPr>
                        <a:spcAft>
                          <a:spcPts val="0"/>
                        </a:spcAft>
                      </a:pPr>
                      <a:r>
                        <a:rPr lang="en-GB" sz="1400">
                          <a:effectLst/>
                          <a:latin typeface="Times New Roman"/>
                          <a:ea typeface="Times New Roman"/>
                          <a:cs typeface="Times New Roman"/>
                        </a:rPr>
                        <a:t>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Discrim-ination</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Self</a:t>
                      </a:r>
                    </a:p>
                    <a:p>
                      <a:pPr>
                        <a:spcAft>
                          <a:spcPts val="0"/>
                        </a:spcAft>
                      </a:pPr>
                      <a:r>
                        <a:rPr lang="en-GB" sz="1400">
                          <a:effectLst/>
                          <a:latin typeface="Times New Roman"/>
                          <a:ea typeface="Times New Roman"/>
                          <a:cs typeface="Times New Roman"/>
                        </a:rPr>
                        <a:t>confidence</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Locus of control</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Decision</a:t>
                      </a:r>
                    </a:p>
                    <a:p>
                      <a:pPr>
                        <a:spcAft>
                          <a:spcPts val="0"/>
                        </a:spcAft>
                      </a:pPr>
                      <a:r>
                        <a:rPr lang="en-GB" sz="1400">
                          <a:effectLst/>
                          <a:latin typeface="Times New Roman"/>
                          <a:ea typeface="Times New Roman"/>
                          <a:cs typeface="Times New Roman"/>
                        </a:rPr>
                        <a:t>making</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Mobility</a:t>
                      </a:r>
                    </a:p>
                    <a:p>
                      <a:pPr>
                        <a:spcAft>
                          <a:spcPts val="0"/>
                        </a:spcAft>
                      </a:pPr>
                      <a:r>
                        <a:rPr lang="en-GB" sz="1400">
                          <a:effectLst/>
                          <a:latin typeface="Times New Roman"/>
                          <a:ea typeface="Times New Roman"/>
                          <a:cs typeface="Times New Roman"/>
                        </a:rPr>
                        <a:t>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7298">
                <a:tc vMerge="1">
                  <a:txBody>
                    <a:bodyPr/>
                    <a:lstStyle/>
                    <a:p>
                      <a:endParaRPr lang="en-GB"/>
                    </a:p>
                  </a:txBody>
                  <a:tcPr/>
                </a:tc>
                <a:tc>
                  <a:txBody>
                    <a:bodyPr/>
                    <a:lstStyle/>
                    <a:p>
                      <a:pPr>
                        <a:spcAft>
                          <a:spcPts val="0"/>
                        </a:spcAft>
                      </a:pPr>
                      <a:r>
                        <a:rPr lang="en-GB" sz="1400">
                          <a:effectLst/>
                          <a:latin typeface="Times New Roman"/>
                          <a:ea typeface="Times New Roman"/>
                          <a:cs typeface="Times New Roman"/>
                        </a:rPr>
                        <a:t>(1)</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(2)</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(3)</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(4)</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(5)</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(6)</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(7)</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7298">
                <a:tc>
                  <a:txBody>
                    <a:bodyPr/>
                    <a:lstStyle/>
                    <a:p>
                      <a:pPr>
                        <a:spcAft>
                          <a:spcPts val="0"/>
                        </a:spcAft>
                      </a:pPr>
                      <a:r>
                        <a:rPr lang="en-GB" sz="1400">
                          <a:effectLst/>
                          <a:latin typeface="Times New Roman"/>
                          <a:ea typeface="Times New Roman"/>
                          <a:cs typeface="Times New Roman"/>
                        </a:rPr>
                        <a:t>Kali</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-0.24</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0.17</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0.13</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0.14</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0.34***</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-0.01</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-0.21*</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277298">
                <a:tc>
                  <a:txBody>
                    <a:bodyPr/>
                    <a:lstStyle/>
                    <a:p>
                      <a:pPr>
                        <a:spcAft>
                          <a:spcPts val="0"/>
                        </a:spcAft>
                      </a:pPr>
                      <a:r>
                        <a:rPr lang="en-GB" sz="1400">
                          <a:effectLst/>
                          <a:latin typeface="Times New Roman"/>
                          <a:ea typeface="Times New Roman"/>
                          <a:cs typeface="Times New Roman"/>
                        </a:rPr>
                        <a:t> </a:t>
                      </a:r>
                    </a:p>
                  </a:txBody>
                  <a:tcPr marL="68580" marR="68580" marT="0" marB="0">
                    <a:lnL>
                      <a:noFill/>
                    </a:lnL>
                    <a:lnR>
                      <a:noFill/>
                    </a:lnR>
                    <a:lnT>
                      <a:noFill/>
                    </a:lnT>
                    <a:lnB w="12700" cap="flat" cmpd="sng" algn="ctr">
                      <a:solidFill>
                        <a:srgbClr val="FF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(0.16)</a:t>
                      </a:r>
                    </a:p>
                  </a:txBody>
                  <a:tcPr marL="68580" marR="68580" marT="0" marB="0">
                    <a:lnL>
                      <a:noFill/>
                    </a:lnL>
                    <a:lnR>
                      <a:noFill/>
                    </a:lnR>
                    <a:lnT>
                      <a:noFill/>
                    </a:lnT>
                    <a:lnB w="12700" cap="flat" cmpd="sng" algn="ctr">
                      <a:solidFill>
                        <a:srgbClr val="FF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(0.14)</a:t>
                      </a:r>
                    </a:p>
                  </a:txBody>
                  <a:tcPr marL="68580" marR="68580" marT="0" marB="0">
                    <a:lnL>
                      <a:noFill/>
                    </a:lnL>
                    <a:lnR>
                      <a:noFill/>
                    </a:lnR>
                    <a:lnT>
                      <a:noFill/>
                    </a:lnT>
                    <a:lnB w="12700" cap="flat" cmpd="sng" algn="ctr">
                      <a:solidFill>
                        <a:srgbClr val="FF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(0.13)</a:t>
                      </a:r>
                    </a:p>
                  </a:txBody>
                  <a:tcPr marL="68580" marR="68580" marT="0" marB="0">
                    <a:lnL>
                      <a:noFill/>
                    </a:lnL>
                    <a:lnR>
                      <a:noFill/>
                    </a:lnR>
                    <a:lnT>
                      <a:noFill/>
                    </a:lnT>
                    <a:lnB w="12700" cap="flat" cmpd="sng" algn="ctr">
                      <a:solidFill>
                        <a:srgbClr val="FF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(0.16)</a:t>
                      </a:r>
                    </a:p>
                  </a:txBody>
                  <a:tcPr marL="68580" marR="68580" marT="0" marB="0">
                    <a:lnL>
                      <a:noFill/>
                    </a:lnL>
                    <a:lnR>
                      <a:noFill/>
                    </a:lnR>
                    <a:lnT>
                      <a:noFill/>
                    </a:lnT>
                    <a:lnB w="12700" cap="flat" cmpd="sng" algn="ctr">
                      <a:solidFill>
                        <a:srgbClr val="FF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(0.12)</a:t>
                      </a:r>
                    </a:p>
                  </a:txBody>
                  <a:tcPr marL="68580" marR="68580" marT="0" marB="0">
                    <a:lnL>
                      <a:noFill/>
                    </a:lnL>
                    <a:lnR>
                      <a:noFill/>
                    </a:lnR>
                    <a:lnT>
                      <a:noFill/>
                    </a:lnT>
                    <a:lnB w="12700" cap="flat" cmpd="sng" algn="ctr">
                      <a:solidFill>
                        <a:srgbClr val="FF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(0.09)</a:t>
                      </a:r>
                    </a:p>
                  </a:txBody>
                  <a:tcPr marL="68580" marR="68580" marT="0" marB="0">
                    <a:lnL>
                      <a:noFill/>
                    </a:lnL>
                    <a:lnR>
                      <a:noFill/>
                    </a:lnR>
                    <a:lnT>
                      <a:noFill/>
                    </a:lnT>
                    <a:lnB w="12700" cap="flat" cmpd="sng" algn="ctr">
                      <a:solidFill>
                        <a:srgbClr val="FF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(0.12)</a:t>
                      </a:r>
                    </a:p>
                  </a:txBody>
                  <a:tcPr marL="68580" marR="68580" marT="0" marB="0">
                    <a:lnL>
                      <a:noFill/>
                    </a:lnL>
                    <a:lnR>
                      <a:noFill/>
                    </a:lnR>
                    <a:lnT>
                      <a:noFill/>
                    </a:lnT>
                    <a:lnB w="12700" cap="flat" cmpd="sng" algn="ctr">
                      <a:solidFill>
                        <a:srgbClr val="FF0000"/>
                      </a:solidFill>
                      <a:prstDash val="solid"/>
                      <a:round/>
                      <a:headEnd type="none" w="med" len="med"/>
                      <a:tailEnd type="none" w="med" len="med"/>
                    </a:lnB>
                  </a:tcPr>
                </a:tc>
              </a:tr>
              <a:tr h="277298">
                <a:tc>
                  <a:txBody>
                    <a:bodyPr/>
                    <a:lstStyle/>
                    <a:p>
                      <a:pPr>
                        <a:spcAft>
                          <a:spcPts val="0"/>
                        </a:spcAft>
                      </a:pPr>
                      <a:r>
                        <a:rPr lang="en-GB" sz="1400">
                          <a:effectLst/>
                          <a:latin typeface="Times New Roman"/>
                          <a:ea typeface="Times New Roman"/>
                          <a:cs typeface="Times New Roman"/>
                        </a:rPr>
                        <a:t>Post</a:t>
                      </a:r>
                    </a:p>
                  </a:txBody>
                  <a:tcPr marL="68580" marR="68580" marT="0" marB="0">
                    <a:lnL w="12700" cap="flat" cmpd="sng" algn="ctr">
                      <a:solidFill>
                        <a:srgbClr val="FF0000"/>
                      </a:solidFill>
                      <a:prstDash val="solid"/>
                      <a:round/>
                      <a:headEnd type="none" w="med" len="med"/>
                      <a:tailEnd type="none" w="med" len="med"/>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0.29**</a:t>
                      </a:r>
                    </a:p>
                  </a:txBody>
                  <a:tcPr marL="68580" marR="68580" marT="0" marB="0">
                    <a:lnL>
                      <a:noFill/>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-0.29**</a:t>
                      </a:r>
                    </a:p>
                  </a:txBody>
                  <a:tcPr marL="68580" marR="68580" marT="0" marB="0">
                    <a:lnL>
                      <a:noFill/>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0.28**</a:t>
                      </a:r>
                    </a:p>
                  </a:txBody>
                  <a:tcPr marL="68580" marR="68580" marT="0" marB="0">
                    <a:lnL>
                      <a:noFill/>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0.39**</a:t>
                      </a:r>
                    </a:p>
                  </a:txBody>
                  <a:tcPr marL="68580" marR="68580" marT="0" marB="0">
                    <a:lnL>
                      <a:noFill/>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0.83***</a:t>
                      </a:r>
                    </a:p>
                  </a:txBody>
                  <a:tcPr marL="68580" marR="68580" marT="0" marB="0">
                    <a:lnL>
                      <a:noFill/>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0.06</a:t>
                      </a:r>
                    </a:p>
                  </a:txBody>
                  <a:tcPr marL="68580" marR="68580" marT="0" marB="0">
                    <a:lnL>
                      <a:noFill/>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0.22**</a:t>
                      </a:r>
                    </a:p>
                  </a:txBody>
                  <a:tcPr marL="68580" marR="68580" marT="0" marB="0">
                    <a:lnL>
                      <a:noFill/>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277298">
                <a:tc>
                  <a:txBody>
                    <a:bodyPr/>
                    <a:lstStyle/>
                    <a:p>
                      <a:pPr>
                        <a:spcAft>
                          <a:spcPts val="0"/>
                        </a:spcAft>
                      </a:pPr>
                      <a:r>
                        <a:rPr lang="en-GB" sz="1400">
                          <a:effectLst/>
                          <a:latin typeface="Times New Roman"/>
                          <a:ea typeface="Times New Roman"/>
                          <a:cs typeface="Times New Roman"/>
                        </a:rPr>
                        <a:t> </a:t>
                      </a:r>
                    </a:p>
                  </a:txBody>
                  <a:tcPr marL="68580" marR="68580" marT="0" marB="0">
                    <a:lnL>
                      <a:noFill/>
                    </a:lnL>
                    <a:lnR>
                      <a:noFill/>
                    </a:lnR>
                    <a:lnT w="12700" cap="flat" cmpd="sng" algn="ctr">
                      <a:solidFill>
                        <a:srgbClr val="FF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(0.14)</a:t>
                      </a:r>
                    </a:p>
                  </a:txBody>
                  <a:tcPr marL="68580" marR="68580" marT="0" marB="0">
                    <a:lnL>
                      <a:noFill/>
                    </a:lnL>
                    <a:lnR>
                      <a:noFill/>
                    </a:lnR>
                    <a:lnT w="12700" cap="flat" cmpd="sng" algn="ctr">
                      <a:solidFill>
                        <a:srgbClr val="FF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(0.14)</a:t>
                      </a:r>
                    </a:p>
                  </a:txBody>
                  <a:tcPr marL="68580" marR="68580" marT="0" marB="0">
                    <a:lnL>
                      <a:noFill/>
                    </a:lnL>
                    <a:lnR>
                      <a:noFill/>
                    </a:lnR>
                    <a:lnT w="12700" cap="flat" cmpd="sng" algn="ctr">
                      <a:solidFill>
                        <a:srgbClr val="FF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(0.12)</a:t>
                      </a:r>
                    </a:p>
                  </a:txBody>
                  <a:tcPr marL="68580" marR="68580" marT="0" marB="0">
                    <a:lnL>
                      <a:noFill/>
                    </a:lnL>
                    <a:lnR>
                      <a:noFill/>
                    </a:lnR>
                    <a:lnT w="12700" cap="flat" cmpd="sng" algn="ctr">
                      <a:solidFill>
                        <a:srgbClr val="FF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(0.15)</a:t>
                      </a:r>
                    </a:p>
                  </a:txBody>
                  <a:tcPr marL="68580" marR="68580" marT="0" marB="0">
                    <a:lnL>
                      <a:noFill/>
                    </a:lnL>
                    <a:lnR>
                      <a:noFill/>
                    </a:lnR>
                    <a:lnT w="12700" cap="flat" cmpd="sng" algn="ctr">
                      <a:solidFill>
                        <a:srgbClr val="FF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(0.11)</a:t>
                      </a:r>
                    </a:p>
                  </a:txBody>
                  <a:tcPr marL="68580" marR="68580" marT="0" marB="0">
                    <a:lnL>
                      <a:noFill/>
                    </a:lnL>
                    <a:lnR>
                      <a:noFill/>
                    </a:lnR>
                    <a:lnT w="12700" cap="flat" cmpd="sng" algn="ctr">
                      <a:solidFill>
                        <a:srgbClr val="FF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(0.09)</a:t>
                      </a:r>
                    </a:p>
                  </a:txBody>
                  <a:tcPr marL="68580" marR="68580" marT="0" marB="0">
                    <a:lnL>
                      <a:noFill/>
                    </a:lnL>
                    <a:lnR>
                      <a:noFill/>
                    </a:lnR>
                    <a:lnT w="12700" cap="flat" cmpd="sng" algn="ctr">
                      <a:solidFill>
                        <a:srgbClr val="FF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(0.11)</a:t>
                      </a:r>
                    </a:p>
                  </a:txBody>
                  <a:tcPr marL="68580" marR="68580" marT="0" marB="0">
                    <a:lnL>
                      <a:noFill/>
                    </a:lnL>
                    <a:lnR>
                      <a:noFill/>
                    </a:lnR>
                    <a:lnT w="12700" cap="flat" cmpd="sng" algn="ctr">
                      <a:solidFill>
                        <a:srgbClr val="FF0000"/>
                      </a:solidFill>
                      <a:prstDash val="solid"/>
                      <a:round/>
                      <a:headEnd type="none" w="med" len="med"/>
                      <a:tailEnd type="none" w="med" len="med"/>
                    </a:lnT>
                    <a:lnB>
                      <a:noFill/>
                    </a:lnB>
                  </a:tcPr>
                </a:tc>
              </a:tr>
              <a:tr h="277298">
                <a:tc>
                  <a:txBody>
                    <a:bodyPr/>
                    <a:lstStyle/>
                    <a:p>
                      <a:pPr>
                        <a:spcAft>
                          <a:spcPts val="0"/>
                        </a:spcAft>
                      </a:pPr>
                      <a:r>
                        <a:rPr lang="en-GB" sz="1400">
                          <a:effectLst/>
                          <a:latin typeface="Times New Roman"/>
                          <a:ea typeface="Times New Roman"/>
                          <a:cs typeface="Times New Roman"/>
                        </a:rPr>
                        <a:t>Kali*Post</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0.28</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0.08</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-0.16</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-0.05</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-0.30*</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-0.24*</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0.21</a:t>
                      </a:r>
                    </a:p>
                  </a:txBody>
                  <a:tcPr marL="68580" marR="68580" marT="0" marB="0">
                    <a:lnL>
                      <a:noFill/>
                    </a:lnL>
                    <a:lnR>
                      <a:noFill/>
                    </a:lnR>
                    <a:lnT>
                      <a:noFill/>
                    </a:lnT>
                    <a:lnB>
                      <a:noFill/>
                    </a:lnB>
                  </a:tcPr>
                </a:tc>
              </a:tr>
              <a:tr h="277298">
                <a:tc>
                  <a:txBody>
                    <a:bodyPr/>
                    <a:lstStyle/>
                    <a:p>
                      <a:pPr>
                        <a:spcAft>
                          <a:spcPts val="0"/>
                        </a:spcAft>
                      </a:pPr>
                      <a:r>
                        <a:rPr lang="en-GB" sz="1400">
                          <a:effectLst/>
                          <a:latin typeface="Times New Roman"/>
                          <a:ea typeface="Times New Roman"/>
                          <a:cs typeface="Times New Roman"/>
                        </a:rPr>
                        <a:t> </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(0.21)</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(0.20)</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(0.18)</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(0.22)</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(0.17)</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(0.13)</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(0.16)</a:t>
                      </a:r>
                    </a:p>
                  </a:txBody>
                  <a:tcPr marL="68580" marR="68580" marT="0" marB="0">
                    <a:lnL>
                      <a:noFill/>
                    </a:lnL>
                    <a:lnR>
                      <a:noFill/>
                    </a:lnR>
                    <a:lnT>
                      <a:noFill/>
                    </a:lnT>
                    <a:lnB>
                      <a:noFill/>
                    </a:lnB>
                  </a:tcPr>
                </a:tc>
              </a:tr>
              <a:tr h="554597">
                <a:tc>
                  <a:txBody>
                    <a:bodyPr/>
                    <a:lstStyle/>
                    <a:p>
                      <a:pPr>
                        <a:spcAft>
                          <a:spcPts val="0"/>
                        </a:spcAft>
                      </a:pPr>
                      <a:r>
                        <a:rPr lang="en-GB" sz="1400">
                          <a:effectLst/>
                          <a:latin typeface="Times New Roman"/>
                          <a:ea typeface="Times New Roman"/>
                          <a:cs typeface="Times New Roman"/>
                        </a:rPr>
                        <a:t>Constant</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0.60***</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0.29***</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0.00</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0.39***</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0.06</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0.94***</a:t>
                      </a:r>
                    </a:p>
                  </a:txBody>
                  <a:tcPr marL="68580" marR="68580" marT="0" marB="0">
                    <a:lnL>
                      <a:noFill/>
                    </a:lnL>
                    <a:lnR>
                      <a:noFill/>
                    </a:lnR>
                    <a:lnT>
                      <a:noFill/>
                    </a:lnT>
                    <a:lnB>
                      <a:noFill/>
                    </a:lnB>
                  </a:tcPr>
                </a:tc>
                <a:tc>
                  <a:txBody>
                    <a:bodyPr/>
                    <a:lstStyle/>
                    <a:p>
                      <a:pPr>
                        <a:spcAft>
                          <a:spcPts val="0"/>
                        </a:spcAft>
                      </a:pPr>
                      <a:r>
                        <a:rPr lang="en-GB" sz="1400">
                          <a:effectLst/>
                          <a:latin typeface="Times New Roman"/>
                          <a:ea typeface="Times New Roman"/>
                          <a:cs typeface="Times New Roman"/>
                        </a:rPr>
                        <a:t>0.78***</a:t>
                      </a:r>
                    </a:p>
                  </a:txBody>
                  <a:tcPr marL="68580" marR="68580" marT="0" marB="0">
                    <a:lnL>
                      <a:noFill/>
                    </a:lnL>
                    <a:lnR>
                      <a:noFill/>
                    </a:lnR>
                    <a:lnT>
                      <a:noFill/>
                    </a:lnT>
                    <a:lnB>
                      <a:noFill/>
                    </a:lnB>
                  </a:tcPr>
                </a:tc>
              </a:tr>
              <a:tr h="277298">
                <a:tc>
                  <a:txBody>
                    <a:bodyPr/>
                    <a:lstStyle/>
                    <a:p>
                      <a:pPr>
                        <a:spcAft>
                          <a:spcPts val="0"/>
                        </a:spcAft>
                      </a:pPr>
                      <a:r>
                        <a:rPr lang="en-GB" sz="1400">
                          <a:effectLst/>
                          <a:latin typeface="Times New Roman"/>
                          <a:ea typeface="Times New Roman"/>
                          <a:cs typeface="Times New Roman"/>
                        </a:rPr>
                        <a:t> </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(0.10)</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(0.10)</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(0.09)</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(0.11)</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(0.08)</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(0.07)</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(0.08)</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277298">
                <a:tc>
                  <a:txBody>
                    <a:bodyPr/>
                    <a:lstStyle/>
                    <a:p>
                      <a:pPr>
                        <a:spcAft>
                          <a:spcPts val="0"/>
                        </a:spcAft>
                      </a:pPr>
                      <a:r>
                        <a:rPr lang="en-GB" sz="1400">
                          <a:effectLst/>
                          <a:latin typeface="Times New Roman"/>
                          <a:ea typeface="Times New Roman"/>
                          <a:cs typeface="Times New Roman"/>
                        </a:rPr>
                        <a:t>Adj. R-sq</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0.20</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0.11</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0.05</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0.12</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0.54</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0.07</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GB" sz="1400">
                          <a:effectLst/>
                          <a:latin typeface="Times New Roman"/>
                          <a:ea typeface="Times New Roman"/>
                          <a:cs typeface="Times New Roman"/>
                        </a:rPr>
                        <a:t>0.19</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277298">
                <a:tc>
                  <a:txBody>
                    <a:bodyPr/>
                    <a:lstStyle/>
                    <a:p>
                      <a:pPr>
                        <a:spcAft>
                          <a:spcPts val="0"/>
                        </a:spcAft>
                      </a:pPr>
                      <a:r>
                        <a:rPr lang="en-GB" sz="1400">
                          <a:effectLst/>
                          <a:latin typeface="Times New Roman"/>
                          <a:ea typeface="Times New Roman"/>
                          <a:cs typeface="Times New Roman"/>
                        </a:rPr>
                        <a:t>No. of observations</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60</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66</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67</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67</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67</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effectLst/>
                          <a:latin typeface="Times New Roman"/>
                          <a:ea typeface="Times New Roman"/>
                          <a:cs typeface="Times New Roman"/>
                        </a:rPr>
                        <a:t>68</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dirty="0">
                          <a:effectLst/>
                          <a:latin typeface="Times New Roman"/>
                          <a:ea typeface="Times New Roman"/>
                          <a:cs typeface="Times New Roman"/>
                        </a:rPr>
                        <a:t>66</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7" name="Rectangle 2"/>
          <p:cNvSpPr>
            <a:spLocks noChangeArrowheads="1"/>
          </p:cNvSpPr>
          <p:nvPr/>
        </p:nvSpPr>
        <p:spPr bwMode="auto">
          <a:xfrm>
            <a:off x="1308100" y="27638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922229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Pilot: Treatment-</a:t>
            </a:r>
            <a:r>
              <a:rPr lang="en-GB" dirty="0" err="1" smtClean="0"/>
              <a:t>vs</a:t>
            </a:r>
            <a:r>
              <a:rPr lang="en-GB" dirty="0" smtClean="0"/>
              <a:t>-Control</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789379656"/>
              </p:ext>
            </p:extLst>
          </p:nvPr>
        </p:nvGraphicFramePr>
        <p:xfrm>
          <a:off x="1327151" y="1662543"/>
          <a:ext cx="6391273" cy="4760148"/>
        </p:xfrm>
        <a:graphic>
          <a:graphicData uri="http://schemas.openxmlformats.org/drawingml/2006/table">
            <a:tbl>
              <a:tblPr firstRow="1" firstCol="1" bandRow="1"/>
              <a:tblGrid>
                <a:gridCol w="1462410"/>
                <a:gridCol w="716433"/>
                <a:gridCol w="676426"/>
                <a:gridCol w="739822"/>
                <a:gridCol w="739822"/>
                <a:gridCol w="683812"/>
                <a:gridCol w="686274"/>
                <a:gridCol w="686274"/>
              </a:tblGrid>
              <a:tr h="804396">
                <a:tc rowSpan="2">
                  <a:txBody>
                    <a:bodyPr/>
                    <a:lstStyle/>
                    <a:p>
                      <a:pPr algn="l">
                        <a:spcAft>
                          <a:spcPts val="0"/>
                        </a:spcAft>
                      </a:pPr>
                      <a:r>
                        <a:rPr lang="en-GB" sz="1400">
                          <a:effectLst/>
                          <a:latin typeface="Times New Roman"/>
                          <a:ea typeface="Times New Roman"/>
                          <a:cs typeface="Times New Roman"/>
                        </a:rPr>
                        <a:t>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Opinion about self</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Shame</a:t>
                      </a:r>
                    </a:p>
                    <a:p>
                      <a:pPr algn="l">
                        <a:spcAft>
                          <a:spcPts val="0"/>
                        </a:spcAft>
                      </a:pPr>
                      <a:r>
                        <a:rPr lang="en-GB" sz="1400">
                          <a:effectLst/>
                          <a:latin typeface="Times New Roman"/>
                          <a:ea typeface="Times New Roman"/>
                          <a:cs typeface="Times New Roman"/>
                        </a:rPr>
                        <a:t>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Discrim</a:t>
                      </a:r>
                    </a:p>
                    <a:p>
                      <a:pPr algn="l">
                        <a:spcAft>
                          <a:spcPts val="0"/>
                        </a:spcAft>
                      </a:pPr>
                      <a:r>
                        <a:rPr lang="en-GB" sz="1400">
                          <a:effectLst/>
                          <a:latin typeface="Times New Roman"/>
                          <a:ea typeface="Times New Roman"/>
                          <a:cs typeface="Times New Roman"/>
                        </a:rPr>
                        <a:t>-ination</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Self</a:t>
                      </a:r>
                    </a:p>
                    <a:p>
                      <a:pPr algn="l">
                        <a:spcAft>
                          <a:spcPts val="0"/>
                        </a:spcAft>
                      </a:pPr>
                      <a:r>
                        <a:rPr lang="en-GB" sz="1400">
                          <a:effectLst/>
                          <a:latin typeface="Times New Roman"/>
                          <a:ea typeface="Times New Roman"/>
                          <a:cs typeface="Times New Roman"/>
                        </a:rPr>
                        <a:t>confidence</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Locus of control</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Decision</a:t>
                      </a:r>
                    </a:p>
                    <a:p>
                      <a:pPr algn="l">
                        <a:spcAft>
                          <a:spcPts val="0"/>
                        </a:spcAft>
                      </a:pPr>
                      <a:r>
                        <a:rPr lang="en-GB" sz="1400">
                          <a:effectLst/>
                          <a:latin typeface="Times New Roman"/>
                          <a:ea typeface="Times New Roman"/>
                          <a:cs typeface="Times New Roman"/>
                        </a:rPr>
                        <a:t>making</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Mobility</a:t>
                      </a:r>
                    </a:p>
                    <a:p>
                      <a:pPr algn="l">
                        <a:spcAft>
                          <a:spcPts val="0"/>
                        </a:spcAft>
                      </a:pPr>
                      <a:r>
                        <a:rPr lang="en-GB" sz="1400">
                          <a:effectLst/>
                          <a:latin typeface="Times New Roman"/>
                          <a:ea typeface="Times New Roman"/>
                          <a:cs typeface="Times New Roman"/>
                        </a:rPr>
                        <a:t>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32">
                <a:tc vMerge="1">
                  <a:txBody>
                    <a:bodyPr/>
                    <a:lstStyle/>
                    <a:p>
                      <a:endParaRPr lang="en-GB"/>
                    </a:p>
                  </a:txBody>
                  <a:tcPr/>
                </a:tc>
                <a:tc>
                  <a:txBody>
                    <a:bodyPr/>
                    <a:lstStyle/>
                    <a:p>
                      <a:pPr algn="l">
                        <a:spcAft>
                          <a:spcPts val="0"/>
                        </a:spcAft>
                      </a:pPr>
                      <a:r>
                        <a:rPr lang="en-GB" sz="1400">
                          <a:effectLst/>
                          <a:latin typeface="Times New Roman"/>
                          <a:ea typeface="Times New Roman"/>
                          <a:cs typeface="Times New Roman"/>
                        </a:rPr>
                        <a:t>(1)</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(2)`</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(3)</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(4)</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(5)</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(6)</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(7)</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32">
                <a:tc>
                  <a:txBody>
                    <a:bodyPr/>
                    <a:lstStyle/>
                    <a:p>
                      <a:pPr algn="l">
                        <a:spcAft>
                          <a:spcPts val="0"/>
                        </a:spcAft>
                      </a:pPr>
                      <a:r>
                        <a:rPr lang="en-GB" sz="1400">
                          <a:effectLst/>
                          <a:latin typeface="Times New Roman"/>
                          <a:ea typeface="Times New Roman"/>
                          <a:cs typeface="Times New Roman"/>
                        </a:rPr>
                        <a:t>Kali</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0.67***</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0.25</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-0.03</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0.50*</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0.42</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0.25</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0.75***</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268132">
                <a:tc>
                  <a:txBody>
                    <a:bodyPr/>
                    <a:lstStyle/>
                    <a:p>
                      <a:pPr algn="l">
                        <a:spcAft>
                          <a:spcPts val="0"/>
                        </a:spcAft>
                      </a:pPr>
                      <a:r>
                        <a:rPr lang="en-GB" sz="1400">
                          <a:effectLst/>
                          <a:latin typeface="Times New Roman"/>
                          <a:ea typeface="Times New Roman"/>
                          <a:cs typeface="Times New Roman"/>
                        </a:rPr>
                        <a:t> </a:t>
                      </a:r>
                    </a:p>
                  </a:txBody>
                  <a:tcPr marL="68580" marR="68580" marT="0" marB="0">
                    <a:lnL>
                      <a:noFill/>
                    </a:lnL>
                    <a:lnR>
                      <a:noFill/>
                    </a:lnR>
                    <a:lnT>
                      <a:noFill/>
                    </a:lnT>
                    <a:lnB w="12700" cap="flat" cmpd="sng" algn="ctr">
                      <a:solidFill>
                        <a:srgbClr val="FF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(0.23)</a:t>
                      </a:r>
                    </a:p>
                  </a:txBody>
                  <a:tcPr marL="68580" marR="68580" marT="0" marB="0">
                    <a:lnL>
                      <a:noFill/>
                    </a:lnL>
                    <a:lnR>
                      <a:noFill/>
                    </a:lnR>
                    <a:lnT>
                      <a:noFill/>
                    </a:lnT>
                    <a:lnB w="12700" cap="flat" cmpd="sng" algn="ctr">
                      <a:solidFill>
                        <a:srgbClr val="FF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(0.25)</a:t>
                      </a:r>
                    </a:p>
                  </a:txBody>
                  <a:tcPr marL="68580" marR="68580" marT="0" marB="0">
                    <a:lnL>
                      <a:noFill/>
                    </a:lnL>
                    <a:lnR>
                      <a:noFill/>
                    </a:lnR>
                    <a:lnT>
                      <a:noFill/>
                    </a:lnT>
                    <a:lnB w="12700" cap="flat" cmpd="sng" algn="ctr">
                      <a:solidFill>
                        <a:srgbClr val="FF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(0.16)</a:t>
                      </a:r>
                    </a:p>
                  </a:txBody>
                  <a:tcPr marL="68580" marR="68580" marT="0" marB="0">
                    <a:lnL>
                      <a:noFill/>
                    </a:lnL>
                    <a:lnR>
                      <a:noFill/>
                    </a:lnR>
                    <a:lnT>
                      <a:noFill/>
                    </a:lnT>
                    <a:lnB w="12700" cap="flat" cmpd="sng" algn="ctr">
                      <a:solidFill>
                        <a:srgbClr val="FF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(0.29)</a:t>
                      </a:r>
                    </a:p>
                  </a:txBody>
                  <a:tcPr marL="68580" marR="68580" marT="0" marB="0">
                    <a:lnL>
                      <a:noFill/>
                    </a:lnL>
                    <a:lnR>
                      <a:noFill/>
                    </a:lnR>
                    <a:lnT>
                      <a:noFill/>
                    </a:lnT>
                    <a:lnB w="12700" cap="flat" cmpd="sng" algn="ctr">
                      <a:solidFill>
                        <a:srgbClr val="FF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(0.26)</a:t>
                      </a:r>
                    </a:p>
                  </a:txBody>
                  <a:tcPr marL="68580" marR="68580" marT="0" marB="0">
                    <a:lnL>
                      <a:noFill/>
                    </a:lnL>
                    <a:lnR>
                      <a:noFill/>
                    </a:lnR>
                    <a:lnT>
                      <a:noFill/>
                    </a:lnT>
                    <a:lnB w="12700" cap="flat" cmpd="sng" algn="ctr">
                      <a:solidFill>
                        <a:srgbClr val="FF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(0.22)</a:t>
                      </a:r>
                    </a:p>
                  </a:txBody>
                  <a:tcPr marL="68580" marR="68580" marT="0" marB="0">
                    <a:lnL>
                      <a:noFill/>
                    </a:lnL>
                    <a:lnR>
                      <a:noFill/>
                    </a:lnR>
                    <a:lnT>
                      <a:noFill/>
                    </a:lnT>
                    <a:lnB w="12700" cap="flat" cmpd="sng" algn="ctr">
                      <a:solidFill>
                        <a:srgbClr val="FF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(0.10)</a:t>
                      </a:r>
                    </a:p>
                  </a:txBody>
                  <a:tcPr marL="68580" marR="68580" marT="0" marB="0">
                    <a:lnL>
                      <a:noFill/>
                    </a:lnL>
                    <a:lnR>
                      <a:noFill/>
                    </a:lnR>
                    <a:lnT>
                      <a:noFill/>
                    </a:lnT>
                    <a:lnB w="12700" cap="flat" cmpd="sng" algn="ctr">
                      <a:solidFill>
                        <a:srgbClr val="FF0000"/>
                      </a:solidFill>
                      <a:prstDash val="solid"/>
                      <a:round/>
                      <a:headEnd type="none" w="med" len="med"/>
                      <a:tailEnd type="none" w="med" len="med"/>
                    </a:lnB>
                  </a:tcPr>
                </a:tc>
              </a:tr>
              <a:tr h="268132">
                <a:tc>
                  <a:txBody>
                    <a:bodyPr/>
                    <a:lstStyle/>
                    <a:p>
                      <a:pPr algn="l">
                        <a:spcAft>
                          <a:spcPts val="0"/>
                        </a:spcAft>
                      </a:pPr>
                      <a:r>
                        <a:rPr lang="en-GB" sz="1400">
                          <a:effectLst/>
                          <a:latin typeface="Times New Roman"/>
                          <a:ea typeface="Times New Roman"/>
                          <a:cs typeface="Times New Roman"/>
                        </a:rPr>
                        <a:t>Treat</a:t>
                      </a:r>
                    </a:p>
                  </a:txBody>
                  <a:tcPr marL="68580" marR="68580" marT="0" marB="0">
                    <a:lnL w="12700" cap="flat" cmpd="sng" algn="ctr">
                      <a:solidFill>
                        <a:srgbClr val="FF0000"/>
                      </a:solidFill>
                      <a:prstDash val="solid"/>
                      <a:round/>
                      <a:headEnd type="none" w="med" len="med"/>
                      <a:tailEnd type="none" w="med" len="med"/>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0.89***</a:t>
                      </a:r>
                    </a:p>
                  </a:txBody>
                  <a:tcPr marL="68580" marR="68580" marT="0" marB="0">
                    <a:lnL>
                      <a:noFill/>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-0.25</a:t>
                      </a:r>
                    </a:p>
                  </a:txBody>
                  <a:tcPr marL="68580" marR="68580" marT="0" marB="0">
                    <a:lnL>
                      <a:noFill/>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-0.72</a:t>
                      </a:r>
                    </a:p>
                  </a:txBody>
                  <a:tcPr marL="68580" marR="68580" marT="0" marB="0">
                    <a:lnL>
                      <a:noFill/>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0.53**</a:t>
                      </a:r>
                    </a:p>
                  </a:txBody>
                  <a:tcPr marL="68580" marR="68580" marT="0" marB="0">
                    <a:lnL>
                      <a:noFill/>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0.56**</a:t>
                      </a:r>
                    </a:p>
                  </a:txBody>
                  <a:tcPr marL="68580" marR="68580" marT="0" marB="0">
                    <a:lnL>
                      <a:noFill/>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0.25</a:t>
                      </a:r>
                    </a:p>
                  </a:txBody>
                  <a:tcPr marL="68580" marR="68580" marT="0" marB="0">
                    <a:lnL>
                      <a:noFill/>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1.00***</a:t>
                      </a:r>
                    </a:p>
                  </a:txBody>
                  <a:tcPr marL="68580" marR="68580" marT="0" marB="0">
                    <a:lnL>
                      <a:noFill/>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268132">
                <a:tc>
                  <a:txBody>
                    <a:bodyPr/>
                    <a:lstStyle/>
                    <a:p>
                      <a:pPr algn="l">
                        <a:spcAft>
                          <a:spcPts val="0"/>
                        </a:spcAft>
                      </a:pPr>
                      <a:r>
                        <a:rPr lang="en-GB" sz="1400">
                          <a:effectLst/>
                          <a:latin typeface="Times New Roman"/>
                          <a:ea typeface="Times New Roman"/>
                          <a:cs typeface="Times New Roman"/>
                        </a:rPr>
                        <a:t> </a:t>
                      </a:r>
                    </a:p>
                  </a:txBody>
                  <a:tcPr marL="68580" marR="68580" marT="0" marB="0">
                    <a:lnL>
                      <a:noFill/>
                    </a:lnL>
                    <a:lnR>
                      <a:noFill/>
                    </a:lnR>
                    <a:lnT w="12700" cap="flat" cmpd="sng" algn="ctr">
                      <a:solidFill>
                        <a:srgbClr val="FF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(0.17)</a:t>
                      </a:r>
                    </a:p>
                  </a:txBody>
                  <a:tcPr marL="68580" marR="68580" marT="0" marB="0">
                    <a:lnL>
                      <a:noFill/>
                    </a:lnL>
                    <a:lnR>
                      <a:noFill/>
                    </a:lnR>
                    <a:lnT w="12700" cap="flat" cmpd="sng" algn="ctr">
                      <a:solidFill>
                        <a:srgbClr val="FF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(0.20)</a:t>
                      </a:r>
                    </a:p>
                  </a:txBody>
                  <a:tcPr marL="68580" marR="68580" marT="0" marB="0">
                    <a:lnL>
                      <a:noFill/>
                    </a:lnL>
                    <a:lnR>
                      <a:noFill/>
                    </a:lnR>
                    <a:lnT w="12700" cap="flat" cmpd="sng" algn="ctr">
                      <a:solidFill>
                        <a:srgbClr val="FF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(0.47)</a:t>
                      </a:r>
                    </a:p>
                  </a:txBody>
                  <a:tcPr marL="68580" marR="68580" marT="0" marB="0">
                    <a:lnL>
                      <a:noFill/>
                    </a:lnL>
                    <a:lnR>
                      <a:noFill/>
                    </a:lnR>
                    <a:lnT w="12700" cap="flat" cmpd="sng" algn="ctr">
                      <a:solidFill>
                        <a:srgbClr val="FF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(0.23)</a:t>
                      </a:r>
                    </a:p>
                  </a:txBody>
                  <a:tcPr marL="68580" marR="68580" marT="0" marB="0">
                    <a:lnL>
                      <a:noFill/>
                    </a:lnL>
                    <a:lnR>
                      <a:noFill/>
                    </a:lnR>
                    <a:lnT w="12700" cap="flat" cmpd="sng" algn="ctr">
                      <a:solidFill>
                        <a:srgbClr val="FF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(0.21)</a:t>
                      </a:r>
                    </a:p>
                  </a:txBody>
                  <a:tcPr marL="68580" marR="68580" marT="0" marB="0">
                    <a:lnL>
                      <a:noFill/>
                    </a:lnL>
                    <a:lnR>
                      <a:noFill/>
                    </a:lnR>
                    <a:lnT w="12700" cap="flat" cmpd="sng" algn="ctr">
                      <a:solidFill>
                        <a:srgbClr val="FF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(0.17)</a:t>
                      </a:r>
                    </a:p>
                  </a:txBody>
                  <a:tcPr marL="68580" marR="68580" marT="0" marB="0">
                    <a:lnL>
                      <a:noFill/>
                    </a:lnL>
                    <a:lnR>
                      <a:noFill/>
                    </a:lnR>
                    <a:lnT w="12700" cap="flat" cmpd="sng" algn="ctr">
                      <a:solidFill>
                        <a:srgbClr val="FF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(0.08)</a:t>
                      </a:r>
                    </a:p>
                  </a:txBody>
                  <a:tcPr marL="68580" marR="68580" marT="0" marB="0">
                    <a:lnL>
                      <a:noFill/>
                    </a:lnL>
                    <a:lnR>
                      <a:noFill/>
                    </a:lnR>
                    <a:lnT w="12700" cap="flat" cmpd="sng" algn="ctr">
                      <a:solidFill>
                        <a:srgbClr val="FF0000"/>
                      </a:solidFill>
                      <a:prstDash val="solid"/>
                      <a:round/>
                      <a:headEnd type="none" w="med" len="med"/>
                      <a:tailEnd type="none" w="med" len="med"/>
                    </a:lnT>
                    <a:lnB>
                      <a:noFill/>
                    </a:lnB>
                  </a:tcPr>
                </a:tc>
              </a:tr>
              <a:tr h="268132">
                <a:tc>
                  <a:txBody>
                    <a:bodyPr/>
                    <a:lstStyle/>
                    <a:p>
                      <a:pPr algn="l">
                        <a:spcAft>
                          <a:spcPts val="0"/>
                        </a:spcAft>
                      </a:pPr>
                      <a:r>
                        <a:rPr lang="en-GB" sz="1400">
                          <a:effectLst/>
                          <a:latin typeface="Times New Roman"/>
                          <a:ea typeface="Times New Roman"/>
                          <a:cs typeface="Times New Roman"/>
                        </a:rPr>
                        <a:t>Kali*Treat</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-0.62**</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0.00</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(dropped)</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-0.40</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-0.37</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-0.50**</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-0.75***</a:t>
                      </a:r>
                    </a:p>
                  </a:txBody>
                  <a:tcPr marL="68580" marR="68580" marT="0" marB="0">
                    <a:lnL>
                      <a:noFill/>
                    </a:lnL>
                    <a:lnR>
                      <a:noFill/>
                    </a:lnR>
                    <a:lnT>
                      <a:noFill/>
                    </a:lnT>
                    <a:lnB>
                      <a:noFill/>
                    </a:lnB>
                  </a:tcPr>
                </a:tc>
              </a:tr>
              <a:tr h="268132">
                <a:tc>
                  <a:txBody>
                    <a:bodyPr/>
                    <a:lstStyle/>
                    <a:p>
                      <a:pPr algn="l">
                        <a:spcAft>
                          <a:spcPts val="0"/>
                        </a:spcAft>
                      </a:pPr>
                      <a:r>
                        <a:rPr lang="en-GB" sz="1400">
                          <a:effectLst/>
                          <a:latin typeface="Times New Roman"/>
                          <a:ea typeface="Times New Roman"/>
                          <a:cs typeface="Times New Roman"/>
                        </a:rPr>
                        <a:t> </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(0.25)</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(0.28)</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 </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(0.32)</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(0.28)</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(0.25)</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(0.11)</a:t>
                      </a:r>
                    </a:p>
                  </a:txBody>
                  <a:tcPr marL="68580" marR="68580" marT="0" marB="0">
                    <a:lnL>
                      <a:noFill/>
                    </a:lnL>
                    <a:lnR>
                      <a:noFill/>
                    </a:lnR>
                    <a:lnT>
                      <a:noFill/>
                    </a:lnT>
                    <a:lnB>
                      <a:noFill/>
                    </a:lnB>
                  </a:tcPr>
                </a:tc>
              </a:tr>
              <a:tr h="268132">
                <a:tc>
                  <a:txBody>
                    <a:bodyPr/>
                    <a:lstStyle/>
                    <a:p>
                      <a:pPr algn="l">
                        <a:spcAft>
                          <a:spcPts val="0"/>
                        </a:spcAft>
                      </a:pPr>
                      <a:r>
                        <a:rPr lang="en-GB" sz="1400">
                          <a:effectLst/>
                          <a:latin typeface="Times New Roman"/>
                          <a:ea typeface="Times New Roman"/>
                          <a:cs typeface="Times New Roman"/>
                        </a:rPr>
                        <a:t>Constant</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-0.00</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0.25</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1.00***</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0.25</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0.33*</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0.75***</a:t>
                      </a:r>
                    </a:p>
                  </a:txBody>
                  <a:tcPr marL="68580" marR="68580" marT="0" marB="0">
                    <a:lnL>
                      <a:noFill/>
                    </a:lnL>
                    <a:lnR>
                      <a:noFill/>
                    </a:lnR>
                    <a:lnT>
                      <a:noFill/>
                    </a:lnT>
                    <a:lnB>
                      <a:noFill/>
                    </a:lnB>
                  </a:tcPr>
                </a:tc>
                <a:tc>
                  <a:txBody>
                    <a:bodyPr/>
                    <a:lstStyle/>
                    <a:p>
                      <a:pPr algn="l">
                        <a:spcAft>
                          <a:spcPts val="0"/>
                        </a:spcAft>
                      </a:pPr>
                      <a:r>
                        <a:rPr lang="en-GB" sz="1400">
                          <a:effectLst/>
                          <a:latin typeface="Times New Roman"/>
                          <a:ea typeface="Times New Roman"/>
                          <a:cs typeface="Times New Roman"/>
                        </a:rPr>
                        <a:t>0.00</a:t>
                      </a:r>
                    </a:p>
                  </a:txBody>
                  <a:tcPr marL="68580" marR="68580" marT="0" marB="0">
                    <a:lnL>
                      <a:noFill/>
                    </a:lnL>
                    <a:lnR>
                      <a:noFill/>
                    </a:lnR>
                    <a:lnT>
                      <a:noFill/>
                    </a:lnT>
                    <a:lnB>
                      <a:noFill/>
                    </a:lnB>
                  </a:tcPr>
                </a:tc>
              </a:tr>
              <a:tr h="268132">
                <a:tc>
                  <a:txBody>
                    <a:bodyPr/>
                    <a:lstStyle/>
                    <a:p>
                      <a:pPr algn="l">
                        <a:spcAft>
                          <a:spcPts val="0"/>
                        </a:spcAft>
                      </a:pPr>
                      <a:r>
                        <a:rPr lang="en-GB" sz="1400">
                          <a:effectLst/>
                          <a:latin typeface="Times New Roman"/>
                          <a:ea typeface="Times New Roman"/>
                          <a:cs typeface="Times New Roman"/>
                        </a:rPr>
                        <a:t> </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(0.15)</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(0.18)</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(0.45)</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(0.20)</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(0.19)</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(0.16)</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(0.07)</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268132">
                <a:tc>
                  <a:txBody>
                    <a:bodyPr/>
                    <a:lstStyle/>
                    <a:p>
                      <a:pPr algn="l">
                        <a:spcAft>
                          <a:spcPts val="0"/>
                        </a:spcAft>
                      </a:pPr>
                      <a:r>
                        <a:rPr lang="en-GB" sz="1400">
                          <a:effectLst/>
                          <a:latin typeface="Times New Roman"/>
                          <a:ea typeface="Times New Roman"/>
                          <a:cs typeface="Times New Roman"/>
                        </a:rPr>
                        <a:t>Adj. R-sq</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0.43</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0.12</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0.02</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0.10</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0.13</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0.08</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pPr>
                      <a:r>
                        <a:rPr lang="en-GB" sz="1400">
                          <a:effectLst/>
                          <a:latin typeface="Times New Roman"/>
                          <a:ea typeface="Times New Roman"/>
                          <a:cs typeface="Times New Roman"/>
                        </a:rPr>
                        <a:t>0.82</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268132">
                <a:tc>
                  <a:txBody>
                    <a:bodyPr/>
                    <a:lstStyle/>
                    <a:p>
                      <a:pPr algn="l">
                        <a:spcAft>
                          <a:spcPts val="0"/>
                        </a:spcAft>
                      </a:pPr>
                      <a:r>
                        <a:rPr lang="en-GB" sz="1400">
                          <a:effectLst/>
                          <a:latin typeface="Times New Roman"/>
                          <a:ea typeface="Times New Roman"/>
                          <a:cs typeface="Times New Roman"/>
                        </a:rPr>
                        <a:t>No. of observations</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41</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42</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35</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42</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41</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effectLst/>
                          <a:latin typeface="Times New Roman"/>
                          <a:ea typeface="Times New Roman"/>
                          <a:cs typeface="Times New Roman"/>
                        </a:rPr>
                        <a:t>42</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dirty="0">
                          <a:effectLst/>
                          <a:latin typeface="Times New Roman"/>
                          <a:ea typeface="Times New Roman"/>
                          <a:cs typeface="Times New Roman"/>
                        </a:rPr>
                        <a:t>42</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1327150" y="28559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756534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Fieldwork 2: Argentine</a:t>
            </a:r>
            <a:endParaRPr lang="en-GB" dirty="0"/>
          </a:p>
        </p:txBody>
      </p:sp>
      <p:sp>
        <p:nvSpPr>
          <p:cNvPr id="3" name="TextBox 2"/>
          <p:cNvSpPr txBox="1"/>
          <p:nvPr/>
        </p:nvSpPr>
        <p:spPr>
          <a:xfrm>
            <a:off x="771896" y="1698170"/>
            <a:ext cx="7279573" cy="3785652"/>
          </a:xfrm>
          <a:prstGeom prst="rect">
            <a:avLst/>
          </a:prstGeom>
          <a:noFill/>
        </p:spPr>
        <p:txBody>
          <a:bodyPr wrap="square" rtlCol="0">
            <a:spAutoFit/>
          </a:bodyPr>
          <a:lstStyle/>
          <a:p>
            <a:r>
              <a:rPr lang="en-GB" sz="2000" cap="small" dirty="0"/>
              <a:t>Classical Music Orchestras for children from Disadvantaged Backgrounds, Buenos Aires Province, </a:t>
            </a:r>
            <a:r>
              <a:rPr lang="en-GB" sz="2000" cap="small" dirty="0" smtClean="0"/>
              <a:t>Argentina</a:t>
            </a:r>
          </a:p>
          <a:p>
            <a:r>
              <a:rPr lang="en-GB" sz="2000" dirty="0" smtClean="0">
                <a:solidFill>
                  <a:srgbClr val="555555"/>
                </a:solidFill>
                <a:latin typeface="Verdana"/>
              </a:rPr>
              <a:t>People: </a:t>
            </a:r>
            <a:r>
              <a:rPr lang="en-GB" sz="2000" dirty="0">
                <a:solidFill>
                  <a:srgbClr val="555555"/>
                </a:solidFill>
                <a:latin typeface="Verdana"/>
              </a:rPr>
              <a:t>D</a:t>
            </a:r>
            <a:r>
              <a:rPr lang="en-GB" sz="2000" dirty="0" smtClean="0">
                <a:solidFill>
                  <a:srgbClr val="555555"/>
                </a:solidFill>
                <a:latin typeface="Verdana"/>
              </a:rPr>
              <a:t>alton, </a:t>
            </a:r>
            <a:r>
              <a:rPr lang="en-GB" sz="2000" dirty="0" err="1" smtClean="0">
                <a:solidFill>
                  <a:srgbClr val="555555"/>
                </a:solidFill>
                <a:latin typeface="Verdana"/>
              </a:rPr>
              <a:t>Ghosal</a:t>
            </a:r>
            <a:r>
              <a:rPr lang="en-GB" sz="2000" dirty="0" smtClean="0">
                <a:solidFill>
                  <a:srgbClr val="555555"/>
                </a:solidFill>
                <a:latin typeface="Verdana"/>
              </a:rPr>
              <a:t>, Mani and </a:t>
            </a:r>
            <a:r>
              <a:rPr lang="en-GB" sz="2000" dirty="0" err="1" smtClean="0">
                <a:solidFill>
                  <a:srgbClr val="555555"/>
                </a:solidFill>
                <a:latin typeface="Verdana"/>
              </a:rPr>
              <a:t>Waldinger</a:t>
            </a:r>
            <a:r>
              <a:rPr lang="en-GB" sz="2000" dirty="0" smtClean="0">
                <a:solidFill>
                  <a:srgbClr val="555555"/>
                </a:solidFill>
                <a:latin typeface="Verdana"/>
              </a:rPr>
              <a:t>  </a:t>
            </a:r>
          </a:p>
          <a:p>
            <a:r>
              <a:rPr lang="en-GB" sz="2000" dirty="0" smtClean="0">
                <a:solidFill>
                  <a:srgbClr val="555555"/>
                </a:solidFill>
                <a:latin typeface="Verdana"/>
              </a:rPr>
              <a:t>Aim: To examine </a:t>
            </a:r>
            <a:r>
              <a:rPr lang="en-GB" sz="2000" dirty="0">
                <a:solidFill>
                  <a:srgbClr val="555555"/>
                </a:solidFill>
                <a:latin typeface="Verdana"/>
              </a:rPr>
              <a:t>whether </a:t>
            </a:r>
            <a:endParaRPr lang="en-GB" sz="2000" dirty="0" smtClean="0">
              <a:solidFill>
                <a:srgbClr val="555555"/>
              </a:solidFill>
              <a:latin typeface="Verdana"/>
            </a:endParaRPr>
          </a:p>
          <a:p>
            <a:r>
              <a:rPr lang="en-GB" sz="2000" dirty="0" smtClean="0">
                <a:solidFill>
                  <a:srgbClr val="555555"/>
                </a:solidFill>
                <a:latin typeface="Verdana"/>
              </a:rPr>
              <a:t>(a) the </a:t>
            </a:r>
            <a:r>
              <a:rPr lang="en-GB" sz="2000" dirty="0">
                <a:solidFill>
                  <a:srgbClr val="555555"/>
                </a:solidFill>
                <a:latin typeface="Verdana"/>
              </a:rPr>
              <a:t>aspirations of children from very deprived backgrounds are raised by their participation in classical music </a:t>
            </a:r>
            <a:r>
              <a:rPr lang="en-GB" sz="2000" dirty="0" smtClean="0">
                <a:solidFill>
                  <a:srgbClr val="555555"/>
                </a:solidFill>
                <a:latin typeface="Verdana"/>
              </a:rPr>
              <a:t>orchestras; </a:t>
            </a:r>
          </a:p>
          <a:p>
            <a:r>
              <a:rPr lang="en-GB" sz="2000" dirty="0" smtClean="0">
                <a:solidFill>
                  <a:srgbClr val="555555"/>
                </a:solidFill>
                <a:latin typeface="Verdana"/>
              </a:rPr>
              <a:t>(b) Regular </a:t>
            </a:r>
            <a:r>
              <a:rPr lang="en-GB" sz="2000" dirty="0">
                <a:solidFill>
                  <a:srgbClr val="555555"/>
                </a:solidFill>
                <a:latin typeface="Verdana"/>
              </a:rPr>
              <a:t>participation has spill-overs in other dimensions such as educational performance</a:t>
            </a:r>
            <a:r>
              <a:rPr lang="en-GB" sz="2000" dirty="0" smtClean="0">
                <a:solidFill>
                  <a:srgbClr val="555555"/>
                </a:solidFill>
                <a:latin typeface="Verdana"/>
              </a:rPr>
              <a:t>.</a:t>
            </a:r>
          </a:p>
          <a:p>
            <a:r>
              <a:rPr lang="en-GB" sz="2000" dirty="0" smtClean="0">
                <a:solidFill>
                  <a:srgbClr val="555555"/>
                </a:solidFill>
                <a:latin typeface="Verdana"/>
              </a:rPr>
              <a:t>4000 children, 40 schools (20 treated, 20 control)</a:t>
            </a:r>
          </a:p>
          <a:p>
            <a:r>
              <a:rPr lang="en-GB" sz="2000" dirty="0" smtClean="0">
                <a:solidFill>
                  <a:srgbClr val="555555"/>
                </a:solidFill>
                <a:latin typeface="Verdana"/>
              </a:rPr>
              <a:t>Baseline survey done;</a:t>
            </a:r>
          </a:p>
          <a:p>
            <a:r>
              <a:rPr lang="en-GB" sz="2000" dirty="0" smtClean="0">
                <a:solidFill>
                  <a:srgbClr val="555555"/>
                </a:solidFill>
                <a:latin typeface="Verdana"/>
              </a:rPr>
              <a:t>First stage of randomisation implemented.</a:t>
            </a:r>
            <a:endParaRPr lang="en-GB" sz="2000" dirty="0"/>
          </a:p>
        </p:txBody>
      </p:sp>
    </p:spTree>
    <p:extLst>
      <p:ext uri="{BB962C8B-B14F-4D97-AF65-F5344CB8AC3E}">
        <p14:creationId xmlns:p14="http://schemas.microsoft.com/office/powerpoint/2010/main" val="3856918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Policy Implications </a:t>
            </a:r>
            <a:endParaRPr lang="en-US" dirty="0"/>
          </a:p>
        </p:txBody>
      </p:sp>
      <p:sp>
        <p:nvSpPr>
          <p:cNvPr id="3" name="Content Placeholder 2"/>
          <p:cNvSpPr>
            <a:spLocks noGrp="1"/>
          </p:cNvSpPr>
          <p:nvPr>
            <p:ph sz="quarter" idx="1"/>
          </p:nvPr>
        </p:nvSpPr>
        <p:spPr/>
        <p:txBody>
          <a:bodyPr>
            <a:normAutofit fontScale="85000" lnSpcReduction="10000"/>
          </a:bodyPr>
          <a:lstStyle/>
          <a:p>
            <a:pPr marL="457200" lvl="2" indent="-457200">
              <a:spcBef>
                <a:spcPts val="700"/>
              </a:spcBef>
              <a:buSzPct val="60000"/>
            </a:pPr>
            <a:r>
              <a:rPr lang="en-US" sz="3200" dirty="0" smtClean="0"/>
              <a:t>P</a:t>
            </a:r>
            <a:r>
              <a:rPr lang="en-GB" sz="3200" dirty="0" err="1" smtClean="0"/>
              <a:t>ro</a:t>
            </a:r>
            <a:r>
              <a:rPr lang="en-GB" sz="3200" dirty="0" smtClean="0"/>
              <a:t>-poor </a:t>
            </a:r>
            <a:r>
              <a:rPr lang="en-GB" sz="3200" dirty="0"/>
              <a:t>policy interventions need to shock internal constraints (such as aspirations), in addition to relaxing external constraints. </a:t>
            </a:r>
            <a:endParaRPr lang="en-GB" sz="3200" dirty="0" smtClean="0"/>
          </a:p>
          <a:p>
            <a:pPr marL="457200" lvl="2" indent="-457200">
              <a:spcBef>
                <a:spcPts val="700"/>
              </a:spcBef>
              <a:buSzPct val="60000"/>
            </a:pPr>
            <a:r>
              <a:rPr lang="en-US" sz="3200" dirty="0" smtClean="0"/>
              <a:t>Changing Beliefs are important to break  aspiration failure driven poverty Traps. Could do this by:</a:t>
            </a:r>
            <a:endParaRPr lang="en-US" sz="3100" dirty="0" smtClean="0"/>
          </a:p>
          <a:p>
            <a:pPr lvl="1"/>
            <a:r>
              <a:rPr lang="en-US" sz="3100" dirty="0" smtClean="0"/>
              <a:t>Changing Initial Aspirations (of Parents, for instance) </a:t>
            </a:r>
            <a:endParaRPr lang="en-US" sz="3100" i="1" dirty="0" smtClean="0"/>
          </a:p>
          <a:p>
            <a:pPr lvl="2"/>
            <a:r>
              <a:rPr lang="en-US" sz="3100" dirty="0" smtClean="0"/>
              <a:t>SPOKE Program in UK</a:t>
            </a:r>
          </a:p>
          <a:p>
            <a:pPr lvl="1"/>
            <a:r>
              <a:rPr lang="en-US" sz="3100" dirty="0" smtClean="0"/>
              <a:t>Creating Relevant (‘similar’) Role Models</a:t>
            </a:r>
          </a:p>
          <a:p>
            <a:pPr lvl="2"/>
            <a:r>
              <a:rPr lang="en-US" sz="3100" dirty="0" smtClean="0"/>
              <a:t>Bandura Project on Country-specific soap operas, developed with Population Services International</a:t>
            </a:r>
          </a:p>
          <a:p>
            <a:pPr lvl="1">
              <a:buNone/>
            </a:pPr>
            <a:endParaRPr lang="en-US" dirty="0" smtClean="0"/>
          </a:p>
          <a:p>
            <a:endParaRPr lang="en-US" dirty="0"/>
          </a:p>
        </p:txBody>
      </p:sp>
    </p:spTree>
    <p:extLst>
      <p:ext uri="{BB962C8B-B14F-4D97-AF65-F5344CB8AC3E}">
        <p14:creationId xmlns:p14="http://schemas.microsoft.com/office/powerpoint/2010/main" val="17580465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6603</TotalTime>
  <Words>2192</Words>
  <Application>Microsoft Office PowerPoint</Application>
  <PresentationFormat>On-screen Show (4:3)</PresentationFormat>
  <Paragraphs>306</Paragraphs>
  <Slides>17</Slides>
  <Notes>5</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Median</vt:lpstr>
      <vt:lpstr>Poverty and aspirations failure</vt:lpstr>
      <vt:lpstr>Overview</vt:lpstr>
      <vt:lpstr>               Poverty Traps: Two views   </vt:lpstr>
      <vt:lpstr>Poverty &amp; Beliefs</vt:lpstr>
      <vt:lpstr>Internal Constraints – Cause or Effect ?</vt:lpstr>
      <vt:lpstr>Evidence </vt:lpstr>
      <vt:lpstr>Conceptual Framework: Dalton, Ghosal and Mani (2012)</vt:lpstr>
      <vt:lpstr>Behavioral Bias in Setting Aspirations</vt:lpstr>
      <vt:lpstr>Mechanism:  How Poverty causes Aspirations Failure</vt:lpstr>
      <vt:lpstr>Poverty Traps</vt:lpstr>
      <vt:lpstr>Related papers</vt:lpstr>
      <vt:lpstr>Subjective well-being data and poverty</vt:lpstr>
      <vt:lpstr>Measuring the impact of shocking aspirations </vt:lpstr>
      <vt:lpstr>Pilot Results: Pre-vs-Post Analysis</vt:lpstr>
      <vt:lpstr>Pilot: Treatment-vs-Control</vt:lpstr>
      <vt:lpstr>Fieldwork 2: Argentine</vt:lpstr>
      <vt:lpstr> Policy Implications </vt:lpstr>
    </vt:vector>
  </TitlesOfParts>
  <Company>University of Warwick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POVERTY &amp; ASPIRATIONS FAILURE</dc:title>
  <dc:creator>Anandi Mani</dc:creator>
  <cp:lastModifiedBy>Sayantan Ghosal</cp:lastModifiedBy>
  <cp:revision>156</cp:revision>
  <dcterms:created xsi:type="dcterms:W3CDTF">2011-09-02T04:30:27Z</dcterms:created>
  <dcterms:modified xsi:type="dcterms:W3CDTF">2012-06-25T15:40:35Z</dcterms:modified>
</cp:coreProperties>
</file>