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1" r:id="rId5"/>
    <p:sldId id="265" r:id="rId6"/>
    <p:sldId id="264" r:id="rId7"/>
    <p:sldId id="260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"</a:t>
            </a:r>
            <a:r>
              <a:rPr lang="en-US" dirty="0"/>
              <a:t>Did the films shown today change your understanding of energy management technologies?"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Did the films shown today change your understanding of energy management technologies?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For the worse</c:v>
                </c:pt>
                <c:pt idx="2">
                  <c:v>No Effect</c:v>
                </c:pt>
                <c:pt idx="4">
                  <c:v>For the better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1</c:v>
                </c:pt>
                <c:pt idx="2">
                  <c:v>6</c:v>
                </c:pt>
                <c:pt idx="3">
                  <c:v>32</c:v>
                </c:pt>
                <c:pt idx="4">
                  <c:v>31</c:v>
                </c:pt>
              </c:numCache>
            </c:numRef>
          </c:val>
        </c:ser>
        <c:axId val="58417920"/>
        <c:axId val="58419456"/>
      </c:barChart>
      <c:catAx>
        <c:axId val="58417920"/>
        <c:scaling>
          <c:orientation val="minMax"/>
        </c:scaling>
        <c:axPos val="b"/>
        <c:tickLblPos val="nextTo"/>
        <c:crossAx val="58419456"/>
        <c:crosses val="autoZero"/>
        <c:auto val="1"/>
        <c:lblAlgn val="ctr"/>
        <c:lblOffset val="100"/>
      </c:catAx>
      <c:valAx>
        <c:axId val="58419456"/>
        <c:scaling>
          <c:orientation val="minMax"/>
        </c:scaling>
        <c:axPos val="l"/>
        <c:majorGridlines/>
        <c:numFmt formatCode="General" sourceLinked="1"/>
        <c:tickLblPos val="nextTo"/>
        <c:crossAx val="58417920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"Do you think the films improved the following discussions or not?"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"Do you think the films improved the following discussions or not?"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Not at all</c:v>
                </c:pt>
                <c:pt idx="4">
                  <c:v>A lot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2">
                  <c:v>6</c:v>
                </c:pt>
                <c:pt idx="3">
                  <c:v>29</c:v>
                </c:pt>
                <c:pt idx="4">
                  <c:v>33</c:v>
                </c:pt>
              </c:numCache>
            </c:numRef>
          </c:val>
        </c:ser>
        <c:axId val="58149120"/>
        <c:axId val="58159104"/>
      </c:barChart>
      <c:catAx>
        <c:axId val="58149120"/>
        <c:scaling>
          <c:orientation val="minMax"/>
        </c:scaling>
        <c:axPos val="b"/>
        <c:tickLblPos val="nextTo"/>
        <c:crossAx val="58159104"/>
        <c:crosses val="autoZero"/>
        <c:auto val="1"/>
        <c:lblAlgn val="ctr"/>
        <c:lblOffset val="100"/>
      </c:catAx>
      <c:valAx>
        <c:axId val="58159104"/>
        <c:scaling>
          <c:orientation val="minMax"/>
        </c:scaling>
        <c:axPos val="l"/>
        <c:majorGridlines/>
        <c:numFmt formatCode="General" sourceLinked="1"/>
        <c:tickLblPos val="nextTo"/>
        <c:crossAx val="58149120"/>
        <c:crosses val="autoZero"/>
        <c:crossBetween val="between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70C76-3F68-4FD3-805C-4F6302DAD176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11FB0-B1C1-4DEE-AD71-C9661690AC0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Variation</a:t>
            </a:r>
            <a:r>
              <a:rPr lang="en-GB" baseline="0" dirty="0" smtClean="0"/>
              <a:t> on vignettes – but </a:t>
            </a:r>
            <a:r>
              <a:rPr lang="en-GB" baseline="0" dirty="0" err="1" smtClean="0"/>
              <a:t>explict</a:t>
            </a:r>
            <a:r>
              <a:rPr lang="en-GB" baseline="0" dirty="0" smtClean="0"/>
              <a:t> contrasting visions, and engaging medium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11FB0-B1C1-4DEE-AD71-C9661690AC07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32A20-A298-4879-9DE5-683180F5F76F}" type="datetimeFigureOut">
              <a:rPr lang="en-GB" smtClean="0"/>
              <a:pPr/>
              <a:t>16/06/2012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F6378-FCC3-4DD9-9348-8D39DD2EF7D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Space and Place to Think: the </a:t>
            </a:r>
            <a:r>
              <a:rPr lang="en-GB" b="1" dirty="0" err="1" smtClean="0"/>
              <a:t>Contravision</a:t>
            </a:r>
            <a:r>
              <a:rPr lang="en-GB" b="1" dirty="0" smtClean="0"/>
              <a:t> Approach</a:t>
            </a:r>
            <a:endParaRPr lang="en-GB" b="1" dirty="0"/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The Project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27585" y="1340768"/>
            <a:ext cx="763284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Exploring potential interactions between ‘smart grid’ technologies and practices in the home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GB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/>
              <a:t> The Challenge: How to engage participants with technologies yet to be built?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How to get participants interested?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How to inform them of the potential technologies?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How to encourage them to think openly and critically?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How to get them thinking about the consequences for their own lives?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The Approach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55576" y="4077072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i="1" dirty="0" smtClean="0"/>
              <a:t>“Similar to stereoscopic vision, the </a:t>
            </a:r>
            <a:r>
              <a:rPr lang="en-GB" i="1" dirty="0" err="1" smtClean="0"/>
              <a:t>ContraVision</a:t>
            </a:r>
            <a:r>
              <a:rPr lang="en-GB" i="1" dirty="0" smtClean="0"/>
              <a:t> method can offer two contrasting points of view for the same object, providing a perception of ‘depth’ that, just like </a:t>
            </a:r>
            <a:r>
              <a:rPr lang="en-GB" i="1" dirty="0" err="1" smtClean="0"/>
              <a:t>monoscopic</a:t>
            </a:r>
            <a:r>
              <a:rPr lang="en-GB" i="1" dirty="0" smtClean="0"/>
              <a:t> vision, a single representation cannot provide.” </a:t>
            </a:r>
            <a:r>
              <a:rPr lang="en-GB" dirty="0" smtClean="0"/>
              <a:t>Mancini et al. 2010</a:t>
            </a:r>
            <a:endParaRPr lang="en-GB" dirty="0"/>
          </a:p>
        </p:txBody>
      </p:sp>
      <p:pic>
        <p:nvPicPr>
          <p:cNvPr id="1026" name="Picture 2" descr="C:\Users\Murray\Desktop\Imag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124744"/>
            <a:ext cx="5639793" cy="2985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The Process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27585" y="1340768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/>
              <a:t> Four focus groups, 72 participants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Three short films, ‘dark’ and ‘light’ versions of each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Expert workshop to identify possible technologies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Technologies considered alongside set of themes to generate narratives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Deliberate use of humour and characterisation, aided by extreme utopian and dystopian visions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Storyboarding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Still photography as the medium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Assembled into montage with free software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Narrative given through voice-over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57695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Feedback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graphicFrame>
        <p:nvGraphicFramePr>
          <p:cNvPr id="6" name="Chart 5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Feedback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graphicFrame>
        <p:nvGraphicFramePr>
          <p:cNvPr id="5" name="Chart 4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Open Feedback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9552" y="1196752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“</a:t>
            </a:r>
            <a:r>
              <a:rPr lang="en-GB" i="1" dirty="0" smtClean="0"/>
              <a:t>Excellent </a:t>
            </a:r>
            <a:r>
              <a:rPr lang="en-GB" i="1" dirty="0"/>
              <a:t>films and good </a:t>
            </a:r>
            <a:r>
              <a:rPr lang="en-GB" i="1" dirty="0" smtClean="0"/>
              <a:t>discussions.”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i="1" dirty="0" smtClean="0"/>
              <a:t> “A </a:t>
            </a:r>
            <a:r>
              <a:rPr lang="en-GB" i="1" dirty="0"/>
              <a:t>very thought provoking afternoon. It made me recognise things that only existed at the back of my mind</a:t>
            </a:r>
            <a:r>
              <a:rPr lang="en-GB" i="1" dirty="0" smtClean="0"/>
              <a:t>.”</a:t>
            </a:r>
          </a:p>
          <a:p>
            <a:pPr>
              <a:buFont typeface="Arial" pitchFamily="34" charset="0"/>
              <a:buChar char="•"/>
            </a:pPr>
            <a:endParaRPr lang="en-GB" i="1" dirty="0" smtClean="0"/>
          </a:p>
          <a:p>
            <a:pPr>
              <a:buFont typeface="Arial" pitchFamily="34" charset="0"/>
              <a:buChar char="•"/>
            </a:pPr>
            <a:r>
              <a:rPr lang="en-GB" i="1" dirty="0"/>
              <a:t> </a:t>
            </a:r>
            <a:r>
              <a:rPr lang="en-GB" i="1" dirty="0" smtClean="0"/>
              <a:t>“An </a:t>
            </a:r>
            <a:r>
              <a:rPr lang="en-GB" i="1" dirty="0"/>
              <a:t>informative and entertaining afternoon</a:t>
            </a:r>
            <a:r>
              <a:rPr lang="en-GB" i="1" dirty="0" smtClean="0"/>
              <a:t>.”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i="1" dirty="0" smtClean="0"/>
              <a:t> “The </a:t>
            </a:r>
            <a:r>
              <a:rPr lang="en-GB" i="1" dirty="0"/>
              <a:t>films could perhaps have covered other energy supplies, in particular oil is the main source of heating in this village rather than electricity (there being no gas supply</a:t>
            </a:r>
            <a:r>
              <a:rPr lang="en-GB" i="1" dirty="0" smtClean="0"/>
              <a:t>).”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i="1" dirty="0" smtClean="0"/>
              <a:t> “The </a:t>
            </a:r>
            <a:r>
              <a:rPr lang="en-GB" i="1" dirty="0"/>
              <a:t>films showed only a very small part of society so they can’t easily be generalised. But several issues were mentioned, which gave good content for </a:t>
            </a:r>
            <a:r>
              <a:rPr lang="en-GB" i="1" dirty="0" smtClean="0"/>
              <a:t>discussion.”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i="1" dirty="0" smtClean="0"/>
              <a:t> “Good”.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endParaRPr lang="en-GB" i="1" dirty="0" smtClean="0"/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4608512" cy="792088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/>
              <a:t>Conclusions</a:t>
            </a:r>
          </a:p>
          <a:p>
            <a:pPr algn="l"/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Murray\Desktop\Horizon DER RGB Blue 1500 pixel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949279"/>
            <a:ext cx="1757252" cy="6479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27585" y="1340768"/>
            <a:ext cx="763284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err="1" smtClean="0"/>
              <a:t>Contravision</a:t>
            </a:r>
            <a:r>
              <a:rPr lang="en-GB" dirty="0" smtClean="0"/>
              <a:t> approach provides a highly engaging frame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Medium used in project required no specialist skills or equipment (microphone excepted) to create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Particularly suited to investigating circumstances yet to materialise in real world settings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/>
              <a:t> Embedding technological visions in social (meaningful) contexts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dirty="0" smtClean="0"/>
              <a:t>Place and space </a:t>
            </a:r>
            <a:r>
              <a:rPr lang="en-GB" smtClean="0"/>
              <a:t>to think</a:t>
            </a:r>
            <a:endParaRPr lang="en-GB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Usual methodological shortcomings of focus groups and vignettes, but raises at least one specific question: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How ‘open’ is the </a:t>
            </a:r>
            <a:r>
              <a:rPr lang="en-GB" dirty="0" err="1" smtClean="0"/>
              <a:t>Contravision</a:t>
            </a:r>
            <a:r>
              <a:rPr lang="en-GB" dirty="0" smtClean="0"/>
              <a:t> view? Is the dystopian account more engaging, and if so what are the consequences?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459</Words>
  <Application>Microsoft Office PowerPoint</Application>
  <PresentationFormat>On-screen Show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Space and Place to Think: the Contravision Approach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and Place to Think: the Contravision Approach</dc:title>
  <dc:creator>Goulden</dc:creator>
  <cp:lastModifiedBy>Goulden</cp:lastModifiedBy>
  <cp:revision>8</cp:revision>
  <dcterms:created xsi:type="dcterms:W3CDTF">2012-06-16T12:51:59Z</dcterms:created>
  <dcterms:modified xsi:type="dcterms:W3CDTF">2012-06-16T15:15:25Z</dcterms:modified>
</cp:coreProperties>
</file>